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9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1489"/>
  </p:normalViewPr>
  <p:slideViewPr>
    <p:cSldViewPr snapToGrid="0">
      <p:cViewPr varScale="1">
        <p:scale>
          <a:sx n="76" d="100"/>
          <a:sy n="76" d="100"/>
        </p:scale>
        <p:origin x="23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C4D73-272F-A54D-A1AD-8C2FDD468AE0}"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E90C7-F70C-A04C-AE65-40D581751610}" type="slidenum">
              <a:rPr lang="en-US" smtClean="0"/>
              <a:t>‹#›</a:t>
            </a:fld>
            <a:endParaRPr lang="en-US"/>
          </a:p>
        </p:txBody>
      </p:sp>
    </p:spTree>
    <p:extLst>
      <p:ext uri="{BB962C8B-B14F-4D97-AF65-F5344CB8AC3E}">
        <p14:creationId xmlns:p14="http://schemas.microsoft.com/office/powerpoint/2010/main" val="1304514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E90C7-F70C-A04C-AE65-40D581751610}" type="slidenum">
              <a:rPr lang="en-US" smtClean="0"/>
              <a:t>6</a:t>
            </a:fld>
            <a:endParaRPr lang="en-US"/>
          </a:p>
        </p:txBody>
      </p:sp>
    </p:spTree>
    <p:extLst>
      <p:ext uri="{BB962C8B-B14F-4D97-AF65-F5344CB8AC3E}">
        <p14:creationId xmlns:p14="http://schemas.microsoft.com/office/powerpoint/2010/main" val="6277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E90C7-F70C-A04C-AE65-40D581751610}" type="slidenum">
              <a:rPr lang="en-US" smtClean="0"/>
              <a:t>9</a:t>
            </a:fld>
            <a:endParaRPr lang="en-US"/>
          </a:p>
        </p:txBody>
      </p:sp>
    </p:spTree>
    <p:extLst>
      <p:ext uri="{BB962C8B-B14F-4D97-AF65-F5344CB8AC3E}">
        <p14:creationId xmlns:p14="http://schemas.microsoft.com/office/powerpoint/2010/main" val="238859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E90C7-F70C-A04C-AE65-40D581751610}" type="slidenum">
              <a:rPr lang="en-US" smtClean="0"/>
              <a:t>10</a:t>
            </a:fld>
            <a:endParaRPr lang="en-US"/>
          </a:p>
        </p:txBody>
      </p:sp>
    </p:spTree>
    <p:extLst>
      <p:ext uri="{BB962C8B-B14F-4D97-AF65-F5344CB8AC3E}">
        <p14:creationId xmlns:p14="http://schemas.microsoft.com/office/powerpoint/2010/main" val="1638350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E90C7-F70C-A04C-AE65-40D581751610}" type="slidenum">
              <a:rPr lang="en-US" smtClean="0"/>
              <a:t>11</a:t>
            </a:fld>
            <a:endParaRPr lang="en-US"/>
          </a:p>
        </p:txBody>
      </p:sp>
    </p:spTree>
    <p:extLst>
      <p:ext uri="{BB962C8B-B14F-4D97-AF65-F5344CB8AC3E}">
        <p14:creationId xmlns:p14="http://schemas.microsoft.com/office/powerpoint/2010/main" val="183048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E90C7-F70C-A04C-AE65-40D581751610}" type="slidenum">
              <a:rPr lang="en-US" smtClean="0"/>
              <a:t>19</a:t>
            </a:fld>
            <a:endParaRPr lang="en-US"/>
          </a:p>
        </p:txBody>
      </p:sp>
    </p:spTree>
    <p:extLst>
      <p:ext uri="{BB962C8B-B14F-4D97-AF65-F5344CB8AC3E}">
        <p14:creationId xmlns:p14="http://schemas.microsoft.com/office/powerpoint/2010/main" val="245804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6279-8582-CDFE-A91A-643171411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B3F684-3CEF-644C-1AFA-86E6C43AB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C1E968-E0B0-A9D6-65A4-5F2CADEB759C}"/>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E732C5E3-01AE-E0B3-FBE7-C5529C858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FF417-BA4E-5409-7B70-BD4AC306FB61}"/>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178885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5165-B758-A6C9-B65F-8C95521E4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3D12CA-479F-18B3-94ED-5D63B38D1A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9F510-630F-711F-3195-B026689B16FB}"/>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0DB42F45-1F21-BF2D-E0B6-BEA5C6605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E7FB1-BCD0-949A-8637-EF5ABC32271D}"/>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117668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D8FF74-9281-751E-8265-0AD183F8C6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B1ABC-A238-81AD-BD5D-4CFBFF9B7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A15F-F1CF-E64E-0B66-2D6191203B3B}"/>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CD5C158A-C0FD-7A6F-78FD-4A628EB3B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11670-F8BE-E53B-9339-0E9A081F59BF}"/>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269645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E93B-E1A2-3988-29E1-E20D50814F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AA40C-C4C6-9AAE-A76F-E1FBEDDAD1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4577B-EAB6-5666-F65F-DF79BC9C7A8D}"/>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CED47958-B7A0-699E-5BF7-525DEB7A5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8D4BD-4851-06A7-C1BB-2CC7D298FC0D}"/>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1188632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7D5E-4208-7F97-EB86-1C98C2A78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EDC21F-D49D-B0C9-1E06-64F4DA0FF3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C1CC8F-B64A-695B-6810-885CE35C5BC6}"/>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A14C320B-CB35-9674-6495-917340F64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E85F6-9ABC-7195-45FD-A0B8A6CC8CDA}"/>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2839031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64D5-7E6B-CFE1-B7B9-8898C6981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4C7978-8222-42A1-95CC-82CFF3557C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0797F1-E614-CE88-03CD-A7B72066B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B6E7FC-3A4B-48FA-20DA-0C4536F6F992}"/>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6" name="Footer Placeholder 5">
            <a:extLst>
              <a:ext uri="{FF2B5EF4-FFF2-40B4-BE49-F238E27FC236}">
                <a16:creationId xmlns:a16="http://schemas.microsoft.com/office/drawing/2014/main" id="{E80C0479-62FB-21FB-23E3-F06C0A931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685A5-46B3-4D73-904D-FE252B61FA8E}"/>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3902579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1F1D-D18F-4391-FCB2-3D1BB96CD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FBF63-0064-C726-3B91-92F51278D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2465B-9280-C992-DA29-E711BBEAF1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05E64-4AF7-5DC5-C201-D8427BF15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C90975-E02E-F2A2-1EAF-EE36953FD1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CEF92-4B61-8824-69FD-AD59C3E8A103}"/>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8" name="Footer Placeholder 7">
            <a:extLst>
              <a:ext uri="{FF2B5EF4-FFF2-40B4-BE49-F238E27FC236}">
                <a16:creationId xmlns:a16="http://schemas.microsoft.com/office/drawing/2014/main" id="{D390314D-F3F6-9C10-87EE-634D1B5EEC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75CD33-F024-A597-471E-D1200F587990}"/>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3353683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07F9-3F6C-A5D4-15BE-C24D986F16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0B867-4F0F-FB57-EC78-C5BF540040AB}"/>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4" name="Footer Placeholder 3">
            <a:extLst>
              <a:ext uri="{FF2B5EF4-FFF2-40B4-BE49-F238E27FC236}">
                <a16:creationId xmlns:a16="http://schemas.microsoft.com/office/drawing/2014/main" id="{36C50649-CFF1-4866-809A-C69CCFDD48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2762CB-2B5E-FA56-43B3-B0D70D3122EA}"/>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419720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415C5C-466E-C928-3E01-8E3F1EB35CF0}"/>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3" name="Footer Placeholder 2">
            <a:extLst>
              <a:ext uri="{FF2B5EF4-FFF2-40B4-BE49-F238E27FC236}">
                <a16:creationId xmlns:a16="http://schemas.microsoft.com/office/drawing/2014/main" id="{D72A667C-E321-736E-18FA-9F51652C60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125648-1418-9C9A-04FD-76008372BBE2}"/>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5031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975E-8832-D297-5526-E507D2AD3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6E5822-1B62-C25F-4CB9-C5D7BCBD8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F8FAFE-B81C-6022-F776-39A1C97C1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FB49C-C0CA-FEC5-13E8-96BF26AAFD65}"/>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6" name="Footer Placeholder 5">
            <a:extLst>
              <a:ext uri="{FF2B5EF4-FFF2-40B4-BE49-F238E27FC236}">
                <a16:creationId xmlns:a16="http://schemas.microsoft.com/office/drawing/2014/main" id="{86C3D98C-9299-B5CC-7C1E-56722FA37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2274A-3572-E470-CC85-D7EE7A8CD21F}"/>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187920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E12C-5164-B46D-7C36-4C8A112B2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B7D9BD-F7D1-97FC-A620-380802128F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3A9F68-2F6D-AE47-98CC-C7451A1C1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8B655-872F-4BB7-9889-995EF4573303}"/>
              </a:ext>
            </a:extLst>
          </p:cNvPr>
          <p:cNvSpPr>
            <a:spLocks noGrp="1"/>
          </p:cNvSpPr>
          <p:nvPr>
            <p:ph type="dt" sz="half" idx="10"/>
          </p:nvPr>
        </p:nvSpPr>
        <p:spPr/>
        <p:txBody>
          <a:bodyPr/>
          <a:lstStyle/>
          <a:p>
            <a:fld id="{F6AD43E1-DE41-FB43-BFF2-1F2911548102}" type="datetimeFigureOut">
              <a:rPr lang="en-US" smtClean="0"/>
              <a:t>4/20/25</a:t>
            </a:fld>
            <a:endParaRPr lang="en-US"/>
          </a:p>
        </p:txBody>
      </p:sp>
      <p:sp>
        <p:nvSpPr>
          <p:cNvPr id="6" name="Footer Placeholder 5">
            <a:extLst>
              <a:ext uri="{FF2B5EF4-FFF2-40B4-BE49-F238E27FC236}">
                <a16:creationId xmlns:a16="http://schemas.microsoft.com/office/drawing/2014/main" id="{0D68E159-AEA4-B2B0-C12B-E3217B408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47B7-C8D7-AA01-1565-342603B5A79C}"/>
              </a:ext>
            </a:extLst>
          </p:cNvPr>
          <p:cNvSpPr>
            <a:spLocks noGrp="1"/>
          </p:cNvSpPr>
          <p:nvPr>
            <p:ph type="sldNum" sz="quarter" idx="12"/>
          </p:nvPr>
        </p:nvSpPr>
        <p:spPr/>
        <p:txBody>
          <a:bodyPr/>
          <a:lstStyle/>
          <a:p>
            <a:fld id="{2F59244C-B407-8A4B-8B34-F5F42D61EA09}" type="slidenum">
              <a:rPr lang="en-US" smtClean="0"/>
              <a:t>‹#›</a:t>
            </a:fld>
            <a:endParaRPr lang="en-US"/>
          </a:p>
        </p:txBody>
      </p:sp>
    </p:spTree>
    <p:extLst>
      <p:ext uri="{BB962C8B-B14F-4D97-AF65-F5344CB8AC3E}">
        <p14:creationId xmlns:p14="http://schemas.microsoft.com/office/powerpoint/2010/main" val="5727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3414A-8B99-40EE-97A6-5538EEA91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05EEF-B507-9A59-7BCD-5C9A9F3FB8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0D84-E116-89C3-11B0-6B10FC5308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AD43E1-DE41-FB43-BFF2-1F2911548102}" type="datetimeFigureOut">
              <a:rPr lang="en-US" smtClean="0"/>
              <a:t>4/20/25</a:t>
            </a:fld>
            <a:endParaRPr lang="en-US"/>
          </a:p>
        </p:txBody>
      </p:sp>
      <p:sp>
        <p:nvSpPr>
          <p:cNvPr id="5" name="Footer Placeholder 4">
            <a:extLst>
              <a:ext uri="{FF2B5EF4-FFF2-40B4-BE49-F238E27FC236}">
                <a16:creationId xmlns:a16="http://schemas.microsoft.com/office/drawing/2014/main" id="{09CD56FF-7AF2-4297-3752-B3CF2321E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435CD8-1964-A1F3-0E2A-9011BBB2F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59244C-B407-8A4B-8B34-F5F42D61EA09}" type="slidenum">
              <a:rPr lang="en-US" smtClean="0"/>
              <a:t>‹#›</a:t>
            </a:fld>
            <a:endParaRPr lang="en-US"/>
          </a:p>
        </p:txBody>
      </p:sp>
    </p:spTree>
    <p:extLst>
      <p:ext uri="{BB962C8B-B14F-4D97-AF65-F5344CB8AC3E}">
        <p14:creationId xmlns:p14="http://schemas.microsoft.com/office/powerpoint/2010/main" val="2517727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88E5-5F9D-1F1F-C32D-45A0507185B9}"/>
              </a:ext>
            </a:extLst>
          </p:cNvPr>
          <p:cNvSpPr>
            <a:spLocks noGrp="1"/>
          </p:cNvSpPr>
          <p:nvPr>
            <p:ph type="ctrTitle"/>
          </p:nvPr>
        </p:nvSpPr>
        <p:spPr>
          <a:xfrm>
            <a:off x="1226545" y="661013"/>
            <a:ext cx="9144000" cy="3607632"/>
          </a:xfrm>
        </p:spPr>
        <p:txBody>
          <a:bodyPr>
            <a:normAutofit/>
          </a:bodyPr>
          <a:lstStyle/>
          <a:p>
            <a:r>
              <a:rPr lang="en-US" sz="4400" b="1" dirty="0"/>
              <a:t>Efficiency of HIV services in Nigeria: Determinants of unit cost variation of HIV counseling and testing and prevention of mother-to-child transmission interventions</a:t>
            </a:r>
          </a:p>
        </p:txBody>
      </p:sp>
      <p:sp>
        <p:nvSpPr>
          <p:cNvPr id="4" name="TextBox 3">
            <a:extLst>
              <a:ext uri="{FF2B5EF4-FFF2-40B4-BE49-F238E27FC236}">
                <a16:creationId xmlns:a16="http://schemas.microsoft.com/office/drawing/2014/main" id="{6C17AAEC-B678-2B68-7F07-69EF195A7FA9}"/>
              </a:ext>
            </a:extLst>
          </p:cNvPr>
          <p:cNvSpPr txBox="1"/>
          <p:nvPr/>
        </p:nvSpPr>
        <p:spPr>
          <a:xfrm>
            <a:off x="3338111" y="4447985"/>
            <a:ext cx="5515778" cy="461665"/>
          </a:xfrm>
          <a:prstGeom prst="rect">
            <a:avLst/>
          </a:prstGeom>
          <a:noFill/>
        </p:spPr>
        <p:txBody>
          <a:bodyPr wrap="square" rtlCol="0">
            <a:spAutoFit/>
          </a:bodyPr>
          <a:lstStyle/>
          <a:p>
            <a:r>
              <a:rPr lang="en-US" sz="2400" b="1" dirty="0"/>
              <a:t>by Bautista-Arredondo et al. (2018)</a:t>
            </a:r>
          </a:p>
        </p:txBody>
      </p:sp>
      <p:sp>
        <p:nvSpPr>
          <p:cNvPr id="5" name="TextBox 4">
            <a:extLst>
              <a:ext uri="{FF2B5EF4-FFF2-40B4-BE49-F238E27FC236}">
                <a16:creationId xmlns:a16="http://schemas.microsoft.com/office/drawing/2014/main" id="{61912D61-B31C-1466-EBD2-57E8D2009E10}"/>
              </a:ext>
            </a:extLst>
          </p:cNvPr>
          <p:cNvSpPr txBox="1"/>
          <p:nvPr/>
        </p:nvSpPr>
        <p:spPr>
          <a:xfrm>
            <a:off x="319490" y="6012321"/>
            <a:ext cx="5012674" cy="369332"/>
          </a:xfrm>
          <a:prstGeom prst="rect">
            <a:avLst/>
          </a:prstGeom>
          <a:noFill/>
        </p:spPr>
        <p:txBody>
          <a:bodyPr wrap="square" rtlCol="0">
            <a:spAutoFit/>
          </a:bodyPr>
          <a:lstStyle/>
          <a:p>
            <a:r>
              <a:rPr lang="en-US" dirty="0"/>
              <a:t>Replicated by Adeline (Haining) Yuan</a:t>
            </a:r>
          </a:p>
        </p:txBody>
      </p:sp>
    </p:spTree>
    <p:extLst>
      <p:ext uri="{BB962C8B-B14F-4D97-AF65-F5344CB8AC3E}">
        <p14:creationId xmlns:p14="http://schemas.microsoft.com/office/powerpoint/2010/main" val="310413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01CED3-6F86-954E-CA8F-7F841FD57519}"/>
              </a:ext>
            </a:extLst>
          </p:cNvPr>
          <p:cNvSpPr txBox="1"/>
          <p:nvPr/>
        </p:nvSpPr>
        <p:spPr>
          <a:xfrm>
            <a:off x="130628" y="58846"/>
            <a:ext cx="11930743" cy="6740307"/>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b="1" dirty="0"/>
              <a:t>Complexity of Services</a:t>
            </a:r>
            <a:r>
              <a:rPr lang="zh-CN" altLang="en-US" b="1" dirty="0"/>
              <a:t>：</a:t>
            </a:r>
            <a:endParaRPr lang="en-US" b="1" dirty="0"/>
          </a:p>
          <a:p>
            <a:r>
              <a:rPr lang="en-US" dirty="0"/>
              <a:t>HCT Services mainly include HIV testing and counseling, which require fewer medical resources.</a:t>
            </a:r>
          </a:p>
          <a:p>
            <a:r>
              <a:rPr lang="en-US" dirty="0"/>
              <a:t>PMTCT Services involve multiple interventions, including:</a:t>
            </a:r>
          </a:p>
          <a:p>
            <a:r>
              <a:rPr lang="en-US" dirty="0"/>
              <a:t>HIV testing for pregnant women</a:t>
            </a:r>
          </a:p>
          <a:p>
            <a:r>
              <a:rPr lang="en-US" dirty="0"/>
              <a:t>Provision of antiretroviral therapy (ART)</a:t>
            </a:r>
          </a:p>
          <a:p>
            <a:r>
              <a:rPr lang="en-US" dirty="0"/>
              <a:t>Monitoring and follow-ups</a:t>
            </a:r>
          </a:p>
          <a:p>
            <a:r>
              <a:rPr lang="en-US" dirty="0"/>
              <a:t>Nevirapine (NVP) treatment for infants</a:t>
            </a:r>
          </a:p>
          <a:p>
            <a:r>
              <a:rPr lang="en-US" dirty="0"/>
              <a:t>Delivery and postnatal care for HIV-positive mothers</a:t>
            </a:r>
          </a:p>
          <a:p>
            <a:r>
              <a:rPr lang="en-US" dirty="0"/>
              <a:t>PMTCT requires ongoing treatment and monitoring, whereas HCT is a one-time testing service for many clients.</a:t>
            </a:r>
          </a:p>
          <a:p>
            <a:pPr marL="285750" indent="-285750">
              <a:buFont typeface="Arial" panose="020B0604020202020204" pitchFamily="34" charset="0"/>
              <a:buChar char="•"/>
            </a:pPr>
            <a:r>
              <a:rPr lang="en-US" b="1" dirty="0"/>
              <a:t>Higher Cost of ART and Medication</a:t>
            </a:r>
          </a:p>
          <a:p>
            <a:r>
              <a:rPr lang="en-US" dirty="0"/>
              <a:t>PMTCT services include ART (Antiretroviral Therapy) for HIV-positive mothers and newborns, which significantly increases costs.</a:t>
            </a:r>
          </a:p>
          <a:p>
            <a:r>
              <a:rPr lang="en-US" dirty="0"/>
              <a:t>HCT does not involve direct treatment—only testing and referral, which is much cheaper.</a:t>
            </a:r>
          </a:p>
          <a:p>
            <a:r>
              <a:rPr lang="en-US" dirty="0"/>
              <a:t>The cost of providing lifelong ART to a mother and her child is far greater than a single HIV test.</a:t>
            </a:r>
          </a:p>
          <a:p>
            <a:pPr marL="285750" indent="-285750">
              <a:buFont typeface="Arial" panose="020B0604020202020204" pitchFamily="34" charset="0"/>
              <a:buChar char="•"/>
            </a:pPr>
            <a:r>
              <a:rPr lang="en-US" b="1" dirty="0"/>
              <a:t>Additional Personnel Costs</a:t>
            </a:r>
            <a:r>
              <a:rPr lang="zh-CN" altLang="en-US" b="1" dirty="0"/>
              <a:t>：</a:t>
            </a:r>
            <a:endParaRPr lang="en-US" b="1" dirty="0"/>
          </a:p>
          <a:p>
            <a:r>
              <a:rPr lang="en-US" dirty="0"/>
              <a:t>PMTCT programs require more skilled health workers, such as obstetricians, pediatricians, and ART specialists, increasing personnel costs.</a:t>
            </a:r>
          </a:p>
          <a:p>
            <a:r>
              <a:rPr lang="en-US" dirty="0"/>
              <a:t>HCT primarily relies on nurses and counselors, which is a lower-cost workforce.</a:t>
            </a:r>
          </a:p>
          <a:p>
            <a:pPr marL="285750" indent="-285750">
              <a:buFont typeface="Arial" panose="020B0604020202020204" pitchFamily="34" charset="0"/>
              <a:buChar char="•"/>
            </a:pPr>
            <a:r>
              <a:rPr lang="en-US" b="1" dirty="0"/>
              <a:t> Infrastructure and Training Costs</a:t>
            </a:r>
          </a:p>
          <a:p>
            <a:r>
              <a:rPr lang="en-US" dirty="0"/>
              <a:t>PMTCT facilities require maternity services, ART dispensing units, and postnatal care, increasing infrastructure costs.</a:t>
            </a:r>
          </a:p>
          <a:p>
            <a:r>
              <a:rPr lang="en-US" dirty="0"/>
              <a:t>Training costs for PMTCT staff may be higher due to ART management, infant care, and adherence counseling.</a:t>
            </a:r>
          </a:p>
          <a:p>
            <a:pPr marL="285750" indent="-285750">
              <a:buFont typeface="Arial" panose="020B0604020202020204" pitchFamily="34" charset="0"/>
              <a:buChar char="•"/>
            </a:pPr>
            <a:r>
              <a:rPr lang="en-US" b="1" dirty="0"/>
              <a:t>Higher Operational Costs for PMTCT</a:t>
            </a:r>
          </a:p>
          <a:p>
            <a:r>
              <a:rPr lang="en-US" dirty="0"/>
              <a:t>PMTCT requires longer-term patient engagement, including follow-ups for mothers and infants.</a:t>
            </a:r>
          </a:p>
          <a:p>
            <a:r>
              <a:rPr lang="en-US" dirty="0"/>
              <a:t>Supply chain costs for PMTCT may be higher due to the distribution of ART drugs and maternal health supplements.</a:t>
            </a:r>
          </a:p>
        </p:txBody>
      </p:sp>
    </p:spTree>
    <p:extLst>
      <p:ext uri="{BB962C8B-B14F-4D97-AF65-F5344CB8AC3E}">
        <p14:creationId xmlns:p14="http://schemas.microsoft.com/office/powerpoint/2010/main" val="380523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A screenshot of a computer&#10;&#10;AI-generated content may be incorrect.">
            <a:extLst>
              <a:ext uri="{FF2B5EF4-FFF2-40B4-BE49-F238E27FC236}">
                <a16:creationId xmlns:a16="http://schemas.microsoft.com/office/drawing/2014/main" id="{D74CC422-0134-FA2E-45CA-99B847AAA5EC}"/>
              </a:ext>
            </a:extLst>
          </p:cNvPr>
          <p:cNvPicPr>
            <a:picLocks noGrp="1" noChangeAspect="1"/>
          </p:cNvPicPr>
          <p:nvPr>
            <p:ph idx="1"/>
          </p:nvPr>
        </p:nvPicPr>
        <p:blipFill>
          <a:blip r:embed="rId3"/>
          <a:stretch>
            <a:fillRect/>
          </a:stretch>
        </p:blipFill>
        <p:spPr>
          <a:xfrm>
            <a:off x="0" y="0"/>
            <a:ext cx="5936697" cy="3932918"/>
          </a:xfrm>
        </p:spPr>
      </p:pic>
      <p:pic>
        <p:nvPicPr>
          <p:cNvPr id="29" name="Picture 28" descr="A screenshot of a computer&#10;&#10;AI-generated content may be incorrect.">
            <a:extLst>
              <a:ext uri="{FF2B5EF4-FFF2-40B4-BE49-F238E27FC236}">
                <a16:creationId xmlns:a16="http://schemas.microsoft.com/office/drawing/2014/main" id="{D80EFD7A-6E34-AC14-AF35-A2F38B25EF18}"/>
              </a:ext>
            </a:extLst>
          </p:cNvPr>
          <p:cNvPicPr>
            <a:picLocks noChangeAspect="1"/>
          </p:cNvPicPr>
          <p:nvPr/>
        </p:nvPicPr>
        <p:blipFill>
          <a:blip r:embed="rId4"/>
          <a:stretch>
            <a:fillRect/>
          </a:stretch>
        </p:blipFill>
        <p:spPr>
          <a:xfrm>
            <a:off x="0" y="2993571"/>
            <a:ext cx="6011359" cy="3526972"/>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C9500AC5-D5FA-39E4-9495-9D366EB701BF}"/>
              </a:ext>
            </a:extLst>
          </p:cNvPr>
          <p:cNvPicPr>
            <a:picLocks noChangeAspect="1"/>
          </p:cNvPicPr>
          <p:nvPr/>
        </p:nvPicPr>
        <p:blipFill>
          <a:blip r:embed="rId5"/>
          <a:stretch>
            <a:fillRect/>
          </a:stretch>
        </p:blipFill>
        <p:spPr>
          <a:xfrm>
            <a:off x="5181601" y="783771"/>
            <a:ext cx="6640286" cy="2002972"/>
          </a:xfrm>
          <a:prstGeom prst="rect">
            <a:avLst/>
          </a:prstGeom>
        </p:spPr>
      </p:pic>
      <p:pic>
        <p:nvPicPr>
          <p:cNvPr id="35" name="Picture 34" descr="A screenshot of a computer&#10;&#10;AI-generated content may be incorrect.">
            <a:extLst>
              <a:ext uri="{FF2B5EF4-FFF2-40B4-BE49-F238E27FC236}">
                <a16:creationId xmlns:a16="http://schemas.microsoft.com/office/drawing/2014/main" id="{6C6F4AAB-6509-79B3-B40E-9F783425F42A}"/>
              </a:ext>
            </a:extLst>
          </p:cNvPr>
          <p:cNvPicPr>
            <a:picLocks noChangeAspect="1"/>
          </p:cNvPicPr>
          <p:nvPr/>
        </p:nvPicPr>
        <p:blipFill>
          <a:blip r:embed="rId6"/>
          <a:stretch>
            <a:fillRect/>
          </a:stretch>
        </p:blipFill>
        <p:spPr>
          <a:xfrm>
            <a:off x="6296201" y="2863725"/>
            <a:ext cx="5155293" cy="2255803"/>
          </a:xfrm>
          <a:prstGeom prst="rect">
            <a:avLst/>
          </a:prstGeom>
        </p:spPr>
      </p:pic>
      <p:sp>
        <p:nvSpPr>
          <p:cNvPr id="36" name="TextBox 35">
            <a:extLst>
              <a:ext uri="{FF2B5EF4-FFF2-40B4-BE49-F238E27FC236}">
                <a16:creationId xmlns:a16="http://schemas.microsoft.com/office/drawing/2014/main" id="{2E8A553B-0BC4-D678-4AA7-85C603AA143D}"/>
              </a:ext>
            </a:extLst>
          </p:cNvPr>
          <p:cNvSpPr txBox="1"/>
          <p:nvPr/>
        </p:nvSpPr>
        <p:spPr>
          <a:xfrm>
            <a:off x="6324599" y="337457"/>
            <a:ext cx="3233057" cy="369332"/>
          </a:xfrm>
          <a:prstGeom prst="rect">
            <a:avLst/>
          </a:prstGeom>
          <a:noFill/>
        </p:spPr>
        <p:txBody>
          <a:bodyPr wrap="square" rtlCol="0">
            <a:spAutoFit/>
          </a:bodyPr>
          <a:lstStyle/>
          <a:p>
            <a:r>
              <a:rPr lang="en-US" dirty="0" err="1"/>
              <a:t>PMTCT_Unit</a:t>
            </a:r>
            <a:r>
              <a:rPr lang="en-US" dirty="0"/>
              <a:t> Cost</a:t>
            </a:r>
          </a:p>
        </p:txBody>
      </p:sp>
      <p:sp>
        <p:nvSpPr>
          <p:cNvPr id="37" name="TextBox 36">
            <a:extLst>
              <a:ext uri="{FF2B5EF4-FFF2-40B4-BE49-F238E27FC236}">
                <a16:creationId xmlns:a16="http://schemas.microsoft.com/office/drawing/2014/main" id="{30898374-E009-DA83-5752-DA5F83D8A724}"/>
              </a:ext>
            </a:extLst>
          </p:cNvPr>
          <p:cNvSpPr txBox="1"/>
          <p:nvPr/>
        </p:nvSpPr>
        <p:spPr>
          <a:xfrm>
            <a:off x="5290457" y="2863725"/>
            <a:ext cx="3037115" cy="369332"/>
          </a:xfrm>
          <a:prstGeom prst="rect">
            <a:avLst/>
          </a:prstGeom>
          <a:noFill/>
        </p:spPr>
        <p:txBody>
          <a:bodyPr wrap="square" rtlCol="0">
            <a:spAutoFit/>
          </a:bodyPr>
          <a:lstStyle/>
          <a:p>
            <a:r>
              <a:rPr lang="en-US" dirty="0" err="1"/>
              <a:t>HCT_Unit</a:t>
            </a:r>
            <a:r>
              <a:rPr lang="en-US" dirty="0"/>
              <a:t> Cost </a:t>
            </a:r>
          </a:p>
        </p:txBody>
      </p:sp>
      <p:sp>
        <p:nvSpPr>
          <p:cNvPr id="38" name="TextBox 37">
            <a:extLst>
              <a:ext uri="{FF2B5EF4-FFF2-40B4-BE49-F238E27FC236}">
                <a16:creationId xmlns:a16="http://schemas.microsoft.com/office/drawing/2014/main" id="{53A1F639-9C26-D4A3-A8B8-E3F5FE8E878A}"/>
              </a:ext>
            </a:extLst>
          </p:cNvPr>
          <p:cNvSpPr txBox="1"/>
          <p:nvPr/>
        </p:nvSpPr>
        <p:spPr>
          <a:xfrm>
            <a:off x="6011359" y="4765119"/>
            <a:ext cx="6131577" cy="2092881"/>
          </a:xfrm>
          <a:prstGeom prst="rect">
            <a:avLst/>
          </a:prstGeom>
          <a:noFill/>
        </p:spPr>
        <p:txBody>
          <a:bodyPr wrap="square" rtlCol="0">
            <a:spAutoFit/>
          </a:bodyPr>
          <a:lstStyle/>
          <a:p>
            <a:r>
              <a:rPr lang="en-US" sz="1400" dirty="0"/>
              <a:t>The reason why UC ART and UC NVP are the same is due to attrition patterns in the PMTCT cascade.  If the number of HIV-positive women receiving ARV prophylaxis (q_{j23}) is equal to the number of infants receiving NVP (q_{j24}), then the unit cost calculations yield the same result. This finding reflects an efficient PMTCT service flow, where women who initiate ARV treatment are likely to continue care and deliver infants who subsequently receive NVP prophylaxis. However, any variation in these numbers across facilities could introduce some differences in unit costs.</a:t>
            </a:r>
          </a:p>
          <a:p>
            <a:endParaRPr lang="en-US" dirty="0"/>
          </a:p>
        </p:txBody>
      </p:sp>
    </p:spTree>
    <p:extLst>
      <p:ext uri="{BB962C8B-B14F-4D97-AF65-F5344CB8AC3E}">
        <p14:creationId xmlns:p14="http://schemas.microsoft.com/office/powerpoint/2010/main" val="206617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013EA8C7-BDEE-403A-D91C-3A67CE87AA43}"/>
              </a:ext>
            </a:extLst>
          </p:cNvPr>
          <p:cNvPicPr>
            <a:picLocks noChangeAspect="1"/>
          </p:cNvPicPr>
          <p:nvPr/>
        </p:nvPicPr>
        <p:blipFill>
          <a:blip r:embed="rId2"/>
          <a:stretch>
            <a:fillRect/>
          </a:stretch>
        </p:blipFill>
        <p:spPr>
          <a:xfrm>
            <a:off x="100148" y="195944"/>
            <a:ext cx="5538652" cy="5900055"/>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D87A1C9D-880D-E102-DB5E-C2B473136303}"/>
              </a:ext>
            </a:extLst>
          </p:cNvPr>
          <p:cNvPicPr>
            <a:picLocks noChangeAspect="1"/>
          </p:cNvPicPr>
          <p:nvPr/>
        </p:nvPicPr>
        <p:blipFill>
          <a:blip r:embed="rId3"/>
          <a:stretch>
            <a:fillRect/>
          </a:stretch>
        </p:blipFill>
        <p:spPr>
          <a:xfrm>
            <a:off x="5752010" y="195945"/>
            <a:ext cx="6100756" cy="5802084"/>
          </a:xfrm>
          <a:prstGeom prst="rect">
            <a:avLst/>
          </a:prstGeom>
        </p:spPr>
      </p:pic>
    </p:spTree>
    <p:extLst>
      <p:ext uri="{BB962C8B-B14F-4D97-AF65-F5344CB8AC3E}">
        <p14:creationId xmlns:p14="http://schemas.microsoft.com/office/powerpoint/2010/main" val="405083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539E2362-D82D-FC13-CA00-F140CDB14673}"/>
              </a:ext>
            </a:extLst>
          </p:cNvPr>
          <p:cNvPicPr>
            <a:picLocks noChangeAspect="1"/>
          </p:cNvPicPr>
          <p:nvPr/>
        </p:nvPicPr>
        <p:blipFill>
          <a:blip r:embed="rId2"/>
          <a:stretch>
            <a:fillRect/>
          </a:stretch>
        </p:blipFill>
        <p:spPr>
          <a:xfrm>
            <a:off x="217715" y="97971"/>
            <a:ext cx="5969135" cy="5987142"/>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E890C029-05C6-FFCB-2961-EFE2F8F2063C}"/>
              </a:ext>
            </a:extLst>
          </p:cNvPr>
          <p:cNvPicPr>
            <a:picLocks noChangeAspect="1"/>
          </p:cNvPicPr>
          <p:nvPr/>
        </p:nvPicPr>
        <p:blipFill>
          <a:blip r:embed="rId3"/>
          <a:stretch>
            <a:fillRect/>
          </a:stretch>
        </p:blipFill>
        <p:spPr>
          <a:xfrm>
            <a:off x="6449581" y="653144"/>
            <a:ext cx="5524704" cy="5170714"/>
          </a:xfrm>
          <a:prstGeom prst="rect">
            <a:avLst/>
          </a:prstGeom>
        </p:spPr>
      </p:pic>
    </p:spTree>
    <p:extLst>
      <p:ext uri="{BB962C8B-B14F-4D97-AF65-F5344CB8AC3E}">
        <p14:creationId xmlns:p14="http://schemas.microsoft.com/office/powerpoint/2010/main" val="339295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numbers with numbers and symbols&#10;&#10;AI-generated content may be incorrect.">
            <a:extLst>
              <a:ext uri="{FF2B5EF4-FFF2-40B4-BE49-F238E27FC236}">
                <a16:creationId xmlns:a16="http://schemas.microsoft.com/office/drawing/2014/main" id="{38A1CE9B-A1A6-94F3-A338-01FB224910B5}"/>
              </a:ext>
            </a:extLst>
          </p:cNvPr>
          <p:cNvPicPr>
            <a:picLocks noChangeAspect="1"/>
          </p:cNvPicPr>
          <p:nvPr/>
        </p:nvPicPr>
        <p:blipFill>
          <a:blip r:embed="rId2"/>
          <a:stretch>
            <a:fillRect/>
          </a:stretch>
        </p:blipFill>
        <p:spPr>
          <a:xfrm>
            <a:off x="344558" y="0"/>
            <a:ext cx="4797283" cy="6858000"/>
          </a:xfrm>
          <a:prstGeom prst="rect">
            <a:avLst/>
          </a:prstGeom>
        </p:spPr>
      </p:pic>
      <p:sp>
        <p:nvSpPr>
          <p:cNvPr id="7" name="TextBox 6">
            <a:extLst>
              <a:ext uri="{FF2B5EF4-FFF2-40B4-BE49-F238E27FC236}">
                <a16:creationId xmlns:a16="http://schemas.microsoft.com/office/drawing/2014/main" id="{079D4EEA-C6D5-5F49-F838-FF88EFA1A948}"/>
              </a:ext>
            </a:extLst>
          </p:cNvPr>
          <p:cNvSpPr txBox="1"/>
          <p:nvPr/>
        </p:nvSpPr>
        <p:spPr>
          <a:xfrm>
            <a:off x="5141841" y="428178"/>
            <a:ext cx="6941302" cy="6001643"/>
          </a:xfrm>
          <a:prstGeom prst="rect">
            <a:avLst/>
          </a:prstGeom>
          <a:noFill/>
        </p:spPr>
        <p:txBody>
          <a:bodyPr wrap="square">
            <a:spAutoFit/>
          </a:bodyPr>
          <a:lstStyle/>
          <a:p>
            <a:r>
              <a:rPr lang="en-US" sz="1600" dirty="0" err="1"/>
              <a:t>UCijk</a:t>
            </a:r>
            <a:r>
              <a:rPr lang="en-US" sz="1600" dirty="0"/>
              <a:t>→ Unit cost per output, </a:t>
            </a:r>
            <a:r>
              <a:rPr lang="en-US" sz="1600" dirty="0" err="1"/>
              <a:t>i</a:t>
            </a:r>
            <a:r>
              <a:rPr lang="en-US" sz="1600" dirty="0"/>
              <a:t>, per intervention; j, in facility k.</a:t>
            </a:r>
          </a:p>
          <a:p>
            <a:r>
              <a:rPr lang="en-US" sz="1600" dirty="0" err="1"/>
              <a:t>qijk</a:t>
            </a:r>
            <a:r>
              <a:rPr lang="en-US" sz="1600" dirty="0"/>
              <a:t>: Number of clients served at each output level </a:t>
            </a:r>
            <a:r>
              <a:rPr lang="en-US" sz="1600" dirty="0" err="1"/>
              <a:t>i</a:t>
            </a:r>
            <a:r>
              <a:rPr lang="en-US" sz="1600" dirty="0"/>
              <a:t> (clients tested, HIV-positive, ARV, NVP).</a:t>
            </a:r>
          </a:p>
          <a:p>
            <a:endParaRPr lang="en-US" sz="1600" dirty="0"/>
          </a:p>
          <a:p>
            <a:r>
              <a:rPr lang="en-US" sz="1600" dirty="0" err="1"/>
              <a:t>mjk</a:t>
            </a:r>
            <a:r>
              <a:rPr lang="en-US" sz="1600" dirty="0"/>
              <a:t> → Years since the facility started HIV services (facility maturity).</a:t>
            </a:r>
          </a:p>
          <a:p>
            <a:endParaRPr lang="en-US" sz="1600" dirty="0"/>
          </a:p>
          <a:p>
            <a:r>
              <a:rPr lang="en-US" sz="1600" dirty="0"/>
              <a:t>ek → Average staff experience in years.</a:t>
            </a:r>
          </a:p>
          <a:p>
            <a:endParaRPr lang="en-US" sz="1600" dirty="0"/>
          </a:p>
          <a:p>
            <a:r>
              <a:rPr lang="en-US" sz="1600" dirty="0" err="1"/>
              <a:t>lck</a:t>
            </a:r>
            <a:r>
              <a:rPr lang="en-US" sz="1600" dirty="0"/>
              <a:t>→ Facility's level of care (Primary, Secondary, Tertiary).</a:t>
            </a:r>
          </a:p>
          <a:p>
            <a:endParaRPr lang="en-US" sz="1600" dirty="0"/>
          </a:p>
          <a:p>
            <a:r>
              <a:rPr lang="en-US" sz="1600" dirty="0" err="1"/>
              <a:t>cjk</a:t>
            </a:r>
            <a:r>
              <a:rPr lang="en-US" sz="1600" dirty="0"/>
              <a:t>→ Competence score of the facility.</a:t>
            </a:r>
          </a:p>
          <a:p>
            <a:endParaRPr lang="en-US" sz="1600" dirty="0"/>
          </a:p>
          <a:p>
            <a:r>
              <a:rPr lang="en-US" sz="1600" dirty="0" err="1"/>
              <a:t>tsjk</a:t>
            </a:r>
            <a:r>
              <a:rPr lang="en-US" sz="1600" dirty="0"/>
              <a:t>→ Task shifting (binary: 1 = used, 0 = not used).</a:t>
            </a:r>
          </a:p>
          <a:p>
            <a:endParaRPr lang="en-US" sz="1600" dirty="0"/>
          </a:p>
          <a:p>
            <a:r>
              <a:rPr lang="en-US" sz="1600" dirty="0" err="1"/>
              <a:t>HIVjk</a:t>
            </a:r>
            <a:r>
              <a:rPr lang="en-US" sz="1600" dirty="0"/>
              <a:t>→ Annual number of HIV clients (measure of integration).</a:t>
            </a:r>
          </a:p>
          <a:p>
            <a:endParaRPr lang="en-US" sz="1600" dirty="0"/>
          </a:p>
          <a:p>
            <a:r>
              <a:rPr lang="en-US" sz="1600" dirty="0" err="1"/>
              <a:t>ARTk</a:t>
            </a:r>
            <a:r>
              <a:rPr lang="en-US" sz="1600" dirty="0"/>
              <a:t> → Binary indicator for ART provision.</a:t>
            </a:r>
          </a:p>
          <a:p>
            <a:endParaRPr lang="en-US" sz="1600" dirty="0"/>
          </a:p>
          <a:p>
            <a:r>
              <a:rPr lang="en-US" sz="1600" dirty="0"/>
              <a:t>Interpretation: </a:t>
            </a:r>
          </a:p>
          <a:p>
            <a:r>
              <a:rPr lang="en-US" sz="1600" dirty="0"/>
              <a:t>Staff experience significantly increases costs in PMTCT.</a:t>
            </a:r>
          </a:p>
          <a:p>
            <a:r>
              <a:rPr lang="en-US" sz="1600" dirty="0"/>
              <a:t>Tertiary care is significantly more expensive for HCT services.</a:t>
            </a:r>
          </a:p>
          <a:p>
            <a:r>
              <a:rPr lang="en-US" sz="1600" dirty="0"/>
              <a:t>Task shifting significantly reduces costs in PMTCT.</a:t>
            </a:r>
          </a:p>
          <a:p>
            <a:r>
              <a:rPr lang="en-US" sz="1600" dirty="0"/>
              <a:t>Facility size and number of clients have no strong non-linear cost effects.</a:t>
            </a:r>
          </a:p>
          <a:p>
            <a:r>
              <a:rPr lang="en-US" sz="1600" dirty="0"/>
              <a:t>RT provision does not significantly affect unit costs.</a:t>
            </a:r>
          </a:p>
        </p:txBody>
      </p:sp>
    </p:spTree>
    <p:extLst>
      <p:ext uri="{BB962C8B-B14F-4D97-AF65-F5344CB8AC3E}">
        <p14:creationId xmlns:p14="http://schemas.microsoft.com/office/powerpoint/2010/main" val="202039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6948-41C1-16B9-9098-A38B8193453C}"/>
              </a:ext>
            </a:extLst>
          </p:cNvPr>
          <p:cNvSpPr>
            <a:spLocks noGrp="1"/>
          </p:cNvSpPr>
          <p:nvPr>
            <p:ph type="title"/>
          </p:nvPr>
        </p:nvSpPr>
        <p:spPr>
          <a:xfrm>
            <a:off x="163285" y="56695"/>
            <a:ext cx="1817914" cy="886732"/>
          </a:xfrm>
        </p:spPr>
        <p:txBody>
          <a:bodyPr>
            <a:normAutofit/>
          </a:bodyPr>
          <a:lstStyle/>
          <a:p>
            <a:r>
              <a:rPr lang="en-US" sz="2400" dirty="0"/>
              <a:t>Figure 1</a:t>
            </a:r>
          </a:p>
        </p:txBody>
      </p:sp>
      <p:pic>
        <p:nvPicPr>
          <p:cNvPr id="5" name="Content Placeholder 4" descr="A screenshot of a computer&#10;&#10;AI-generated content may be incorrect.">
            <a:extLst>
              <a:ext uri="{FF2B5EF4-FFF2-40B4-BE49-F238E27FC236}">
                <a16:creationId xmlns:a16="http://schemas.microsoft.com/office/drawing/2014/main" id="{54C9E0C7-6BD2-7483-38C0-CDE6AF110908}"/>
              </a:ext>
            </a:extLst>
          </p:cNvPr>
          <p:cNvPicPr>
            <a:picLocks noGrp="1" noChangeAspect="1"/>
          </p:cNvPicPr>
          <p:nvPr>
            <p:ph idx="1"/>
          </p:nvPr>
        </p:nvPicPr>
        <p:blipFill>
          <a:blip r:embed="rId2"/>
          <a:stretch>
            <a:fillRect/>
          </a:stretch>
        </p:blipFill>
        <p:spPr>
          <a:xfrm>
            <a:off x="163285" y="660398"/>
            <a:ext cx="5742234" cy="5250543"/>
          </a:xfrm>
        </p:spPr>
      </p:pic>
      <p:pic>
        <p:nvPicPr>
          <p:cNvPr id="7" name="Picture 6" descr="A screenshot of a computer&#10;&#10;AI-generated content may be incorrect.">
            <a:extLst>
              <a:ext uri="{FF2B5EF4-FFF2-40B4-BE49-F238E27FC236}">
                <a16:creationId xmlns:a16="http://schemas.microsoft.com/office/drawing/2014/main" id="{E3B966B8-ECA5-7797-4CB4-069C37F71A34}"/>
              </a:ext>
            </a:extLst>
          </p:cNvPr>
          <p:cNvPicPr>
            <a:picLocks noChangeAspect="1"/>
          </p:cNvPicPr>
          <p:nvPr/>
        </p:nvPicPr>
        <p:blipFill>
          <a:blip r:embed="rId3"/>
          <a:stretch>
            <a:fillRect/>
          </a:stretch>
        </p:blipFill>
        <p:spPr>
          <a:xfrm>
            <a:off x="5954138" y="747483"/>
            <a:ext cx="6074577" cy="5163458"/>
          </a:xfrm>
          <a:prstGeom prst="rect">
            <a:avLst/>
          </a:prstGeom>
        </p:spPr>
      </p:pic>
    </p:spTree>
    <p:extLst>
      <p:ext uri="{BB962C8B-B14F-4D97-AF65-F5344CB8AC3E}">
        <p14:creationId xmlns:p14="http://schemas.microsoft.com/office/powerpoint/2010/main" val="244244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est results&#10;&#10;AI-generated content may be incorrect.">
            <a:extLst>
              <a:ext uri="{FF2B5EF4-FFF2-40B4-BE49-F238E27FC236}">
                <a16:creationId xmlns:a16="http://schemas.microsoft.com/office/drawing/2014/main" id="{ECD3AFFF-32ED-4B0A-AB7E-DC25D7301732}"/>
              </a:ext>
            </a:extLst>
          </p:cNvPr>
          <p:cNvPicPr>
            <a:picLocks noGrp="1" noChangeAspect="1"/>
          </p:cNvPicPr>
          <p:nvPr>
            <p:ph idx="1"/>
          </p:nvPr>
        </p:nvPicPr>
        <p:blipFill>
          <a:blip r:embed="rId2"/>
          <a:stretch>
            <a:fillRect/>
          </a:stretch>
        </p:blipFill>
        <p:spPr>
          <a:xfrm>
            <a:off x="149442" y="237405"/>
            <a:ext cx="7021285" cy="3518166"/>
          </a:xfrm>
        </p:spPr>
      </p:pic>
      <p:pic>
        <p:nvPicPr>
          <p:cNvPr id="9" name="Picture 8" descr="A screenshot of a medical report&#10;&#10;AI-generated content may be incorrect.">
            <a:extLst>
              <a:ext uri="{FF2B5EF4-FFF2-40B4-BE49-F238E27FC236}">
                <a16:creationId xmlns:a16="http://schemas.microsoft.com/office/drawing/2014/main" id="{E5A91256-BE3A-1949-403C-86A501F35A9D}"/>
              </a:ext>
            </a:extLst>
          </p:cNvPr>
          <p:cNvPicPr>
            <a:picLocks noChangeAspect="1"/>
          </p:cNvPicPr>
          <p:nvPr/>
        </p:nvPicPr>
        <p:blipFill>
          <a:blip r:embed="rId3"/>
          <a:stretch>
            <a:fillRect/>
          </a:stretch>
        </p:blipFill>
        <p:spPr>
          <a:xfrm>
            <a:off x="4267200" y="3429000"/>
            <a:ext cx="7021286" cy="2843830"/>
          </a:xfrm>
          <a:prstGeom prst="rect">
            <a:avLst/>
          </a:prstGeom>
        </p:spPr>
      </p:pic>
    </p:spTree>
    <p:extLst>
      <p:ext uri="{BB962C8B-B14F-4D97-AF65-F5344CB8AC3E}">
        <p14:creationId xmlns:p14="http://schemas.microsoft.com/office/powerpoint/2010/main" val="887956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EEE2C83A-2D84-801C-19AF-92F139D5E0B5}"/>
              </a:ext>
            </a:extLst>
          </p:cNvPr>
          <p:cNvPicPr>
            <a:picLocks noGrp="1" noChangeAspect="1"/>
          </p:cNvPicPr>
          <p:nvPr>
            <p:ph idx="1"/>
          </p:nvPr>
        </p:nvPicPr>
        <p:blipFill>
          <a:blip r:embed="rId2"/>
          <a:stretch>
            <a:fillRect/>
          </a:stretch>
        </p:blipFill>
        <p:spPr>
          <a:xfrm>
            <a:off x="198089" y="116568"/>
            <a:ext cx="4545935" cy="5511346"/>
          </a:xfrm>
        </p:spPr>
      </p:pic>
      <p:pic>
        <p:nvPicPr>
          <p:cNvPr id="7" name="Picture 6" descr="A screenshot of a computer&#10;&#10;AI-generated content may be incorrect.">
            <a:extLst>
              <a:ext uri="{FF2B5EF4-FFF2-40B4-BE49-F238E27FC236}">
                <a16:creationId xmlns:a16="http://schemas.microsoft.com/office/drawing/2014/main" id="{BF9EED10-815D-1967-DE59-987A75672BCD}"/>
              </a:ext>
            </a:extLst>
          </p:cNvPr>
          <p:cNvPicPr>
            <a:picLocks noChangeAspect="1"/>
          </p:cNvPicPr>
          <p:nvPr/>
        </p:nvPicPr>
        <p:blipFill>
          <a:blip r:embed="rId3"/>
          <a:stretch>
            <a:fillRect/>
          </a:stretch>
        </p:blipFill>
        <p:spPr>
          <a:xfrm>
            <a:off x="5059565" y="116567"/>
            <a:ext cx="5598069" cy="5652862"/>
          </a:xfrm>
          <a:prstGeom prst="rect">
            <a:avLst/>
          </a:prstGeom>
        </p:spPr>
      </p:pic>
    </p:spTree>
    <p:extLst>
      <p:ext uri="{BB962C8B-B14F-4D97-AF65-F5344CB8AC3E}">
        <p14:creationId xmlns:p14="http://schemas.microsoft.com/office/powerpoint/2010/main" val="217947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98319A73-5EA3-F2CC-D445-247A0689FE20}"/>
              </a:ext>
            </a:extLst>
          </p:cNvPr>
          <p:cNvPicPr>
            <a:picLocks noGrp="1" noChangeAspect="1"/>
          </p:cNvPicPr>
          <p:nvPr>
            <p:ph idx="1"/>
          </p:nvPr>
        </p:nvPicPr>
        <p:blipFill>
          <a:blip r:embed="rId2"/>
          <a:stretch>
            <a:fillRect/>
          </a:stretch>
        </p:blipFill>
        <p:spPr>
          <a:xfrm>
            <a:off x="180337" y="116568"/>
            <a:ext cx="7940406" cy="5011652"/>
          </a:xfrm>
        </p:spPr>
      </p:pic>
      <p:pic>
        <p:nvPicPr>
          <p:cNvPr id="7" name="Picture 6" descr="A screenshot of a test results&#10;&#10;AI-generated content may be incorrect.">
            <a:extLst>
              <a:ext uri="{FF2B5EF4-FFF2-40B4-BE49-F238E27FC236}">
                <a16:creationId xmlns:a16="http://schemas.microsoft.com/office/drawing/2014/main" id="{B4414BAB-612E-982F-3CFC-0EABFC972031}"/>
              </a:ext>
            </a:extLst>
          </p:cNvPr>
          <p:cNvPicPr>
            <a:picLocks noChangeAspect="1"/>
          </p:cNvPicPr>
          <p:nvPr/>
        </p:nvPicPr>
        <p:blipFill>
          <a:blip r:embed="rId3"/>
          <a:stretch>
            <a:fillRect/>
          </a:stretch>
        </p:blipFill>
        <p:spPr>
          <a:xfrm>
            <a:off x="5094515" y="116568"/>
            <a:ext cx="6500462" cy="2898775"/>
          </a:xfrm>
          <a:prstGeom prst="rect">
            <a:avLst/>
          </a:prstGeom>
        </p:spPr>
      </p:pic>
      <p:sp>
        <p:nvSpPr>
          <p:cNvPr id="9" name="TextBox 8">
            <a:extLst>
              <a:ext uri="{FF2B5EF4-FFF2-40B4-BE49-F238E27FC236}">
                <a16:creationId xmlns:a16="http://schemas.microsoft.com/office/drawing/2014/main" id="{B1E15816-BCC8-0B3C-3656-987BDCE6E925}"/>
              </a:ext>
            </a:extLst>
          </p:cNvPr>
          <p:cNvSpPr txBox="1"/>
          <p:nvPr/>
        </p:nvSpPr>
        <p:spPr>
          <a:xfrm>
            <a:off x="1349828" y="5103674"/>
            <a:ext cx="7940405" cy="1477328"/>
          </a:xfrm>
          <a:prstGeom prst="rect">
            <a:avLst/>
          </a:prstGeom>
          <a:noFill/>
        </p:spPr>
        <p:txBody>
          <a:bodyPr wrap="square">
            <a:spAutoFit/>
          </a:bodyPr>
          <a:lstStyle/>
          <a:p>
            <a:r>
              <a:rPr lang="en-US" dirty="0"/>
              <a:t>The reason caused the difference: In the article, sample size n decreases with each step of the cascade due to attrition:</a:t>
            </a:r>
          </a:p>
          <a:p>
            <a:r>
              <a:rPr lang="en-US" dirty="0"/>
              <a:t>Not all facilities report infant-level data.</a:t>
            </a:r>
          </a:p>
          <a:p>
            <a:r>
              <a:rPr lang="en-US" dirty="0"/>
              <a:t>Some facilities report ART data, some do not.</a:t>
            </a:r>
          </a:p>
          <a:p>
            <a:r>
              <a:rPr lang="en-US" dirty="0"/>
              <a:t>My data set may not perfectly follow this attrition pattern unless further filtered.</a:t>
            </a:r>
          </a:p>
        </p:txBody>
      </p:sp>
    </p:spTree>
    <p:extLst>
      <p:ext uri="{BB962C8B-B14F-4D97-AF65-F5344CB8AC3E}">
        <p14:creationId xmlns:p14="http://schemas.microsoft.com/office/powerpoint/2010/main" val="89625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1E5AC052-DCBF-8BB2-2FF7-8168411D7D1B}"/>
              </a:ext>
            </a:extLst>
          </p:cNvPr>
          <p:cNvPicPr>
            <a:picLocks noChangeAspect="1"/>
          </p:cNvPicPr>
          <p:nvPr/>
        </p:nvPicPr>
        <p:blipFill>
          <a:blip r:embed="rId3"/>
          <a:stretch>
            <a:fillRect/>
          </a:stretch>
        </p:blipFill>
        <p:spPr>
          <a:xfrm>
            <a:off x="76200" y="0"/>
            <a:ext cx="7772400" cy="6673125"/>
          </a:xfrm>
          <a:prstGeom prst="rect">
            <a:avLst/>
          </a:prstGeom>
        </p:spPr>
      </p:pic>
      <p:sp>
        <p:nvSpPr>
          <p:cNvPr id="15" name="TextBox 14">
            <a:extLst>
              <a:ext uri="{FF2B5EF4-FFF2-40B4-BE49-F238E27FC236}">
                <a16:creationId xmlns:a16="http://schemas.microsoft.com/office/drawing/2014/main" id="{ADCFEA31-41AA-953F-FBC2-95EDE1DF4263}"/>
              </a:ext>
            </a:extLst>
          </p:cNvPr>
          <p:cNvSpPr txBox="1"/>
          <p:nvPr/>
        </p:nvSpPr>
        <p:spPr>
          <a:xfrm>
            <a:off x="6694716" y="2571102"/>
            <a:ext cx="8414657" cy="3539430"/>
          </a:xfrm>
          <a:prstGeom prst="rect">
            <a:avLst/>
          </a:prstGeom>
          <a:noFill/>
        </p:spPr>
        <p:txBody>
          <a:bodyPr wrap="square">
            <a:spAutoFit/>
          </a:bodyPr>
          <a:lstStyle/>
          <a:p>
            <a:endParaRPr lang="en-US" sz="1400" dirty="0"/>
          </a:p>
          <a:p>
            <a:r>
              <a:rPr lang="en-US" sz="1400" dirty="0"/>
              <a:t># -----------------------------</a:t>
            </a:r>
          </a:p>
          <a:p>
            <a:r>
              <a:rPr lang="en-US" sz="1400" dirty="0"/>
              <a:t># Step 4: Weighted summary function</a:t>
            </a:r>
          </a:p>
          <a:p>
            <a:r>
              <a:rPr lang="en-US" sz="1400" dirty="0"/>
              <a:t># -----------------------------</a:t>
            </a:r>
          </a:p>
          <a:p>
            <a:r>
              <a:rPr lang="en-US" sz="1400" dirty="0" err="1"/>
              <a:t>weighted_summary</a:t>
            </a:r>
            <a:r>
              <a:rPr lang="en-US" sz="1400" dirty="0"/>
              <a:t> &lt;- function(data, </a:t>
            </a:r>
            <a:r>
              <a:rPr lang="en-US" sz="1400" dirty="0" err="1"/>
              <a:t>value_col</a:t>
            </a:r>
            <a:r>
              <a:rPr lang="en-US" sz="1400" dirty="0"/>
              <a:t>, </a:t>
            </a:r>
            <a:r>
              <a:rPr lang="en-US" sz="1400" dirty="0" err="1"/>
              <a:t>weight_col</a:t>
            </a:r>
            <a:r>
              <a:rPr lang="en-US" sz="1400" dirty="0"/>
              <a:t>) {</a:t>
            </a:r>
          </a:p>
          <a:p>
            <a:r>
              <a:rPr lang="en-US" sz="1400" dirty="0"/>
              <a:t>  x &lt;- data[[</a:t>
            </a:r>
            <a:r>
              <a:rPr lang="en-US" sz="1400" dirty="0" err="1"/>
              <a:t>value_col</a:t>
            </a:r>
            <a:r>
              <a:rPr lang="en-US" sz="1400" dirty="0"/>
              <a:t>]]</a:t>
            </a:r>
          </a:p>
          <a:p>
            <a:r>
              <a:rPr lang="en-US" sz="1400" dirty="0"/>
              <a:t>  w &lt;- data[[</a:t>
            </a:r>
            <a:r>
              <a:rPr lang="en-US" sz="1400" dirty="0" err="1"/>
              <a:t>weight_col</a:t>
            </a:r>
            <a:r>
              <a:rPr lang="en-US" sz="1400" dirty="0"/>
              <a:t>]]</a:t>
            </a:r>
          </a:p>
          <a:p>
            <a:r>
              <a:rPr lang="en-US" sz="1400" dirty="0"/>
              <a:t>  </a:t>
            </a:r>
          </a:p>
          <a:p>
            <a:r>
              <a:rPr lang="en-US" sz="1400" dirty="0"/>
              <a:t>  </a:t>
            </a:r>
            <a:r>
              <a:rPr lang="en-US" sz="1400" dirty="0" err="1"/>
              <a:t>tibble</a:t>
            </a:r>
            <a:r>
              <a:rPr lang="en-US" sz="1400" dirty="0"/>
              <a:t>(</a:t>
            </a:r>
          </a:p>
          <a:p>
            <a:r>
              <a:rPr lang="en-US" sz="1400" dirty="0"/>
              <a:t>    n = sum(!</a:t>
            </a:r>
            <a:r>
              <a:rPr lang="en-US" sz="1400" dirty="0" err="1"/>
              <a:t>is.na</a:t>
            </a:r>
            <a:r>
              <a:rPr lang="en-US" sz="1400" dirty="0"/>
              <a:t>(x)),</a:t>
            </a:r>
          </a:p>
          <a:p>
            <a:r>
              <a:rPr lang="en-US" sz="1400" dirty="0"/>
              <a:t>    `Weighted Mean` = </a:t>
            </a:r>
            <a:r>
              <a:rPr lang="en-US" sz="1400" dirty="0" err="1"/>
              <a:t>weighted.mean</a:t>
            </a:r>
            <a:r>
              <a:rPr lang="en-US" sz="1400" dirty="0"/>
              <a:t>(x, w, </a:t>
            </a:r>
            <a:r>
              <a:rPr lang="en-US" sz="1400" dirty="0" err="1"/>
              <a:t>na.rm</a:t>
            </a:r>
            <a:r>
              <a:rPr lang="en-US" sz="1400" dirty="0"/>
              <a:t> = TRUE),</a:t>
            </a:r>
          </a:p>
          <a:p>
            <a:r>
              <a:rPr lang="en-US" sz="1400" dirty="0"/>
              <a:t>    Mean = mean(x, </a:t>
            </a:r>
            <a:r>
              <a:rPr lang="en-US" sz="1400" dirty="0" err="1"/>
              <a:t>na.rm</a:t>
            </a:r>
            <a:r>
              <a:rPr lang="en-US" sz="1400" dirty="0"/>
              <a:t> = TRUE),</a:t>
            </a:r>
          </a:p>
          <a:p>
            <a:r>
              <a:rPr lang="en-US" sz="1400" dirty="0"/>
              <a:t>    SD = </a:t>
            </a:r>
            <a:r>
              <a:rPr lang="en-US" sz="1400" dirty="0" err="1"/>
              <a:t>sd</a:t>
            </a:r>
            <a:r>
              <a:rPr lang="en-US" sz="1400" dirty="0"/>
              <a:t>(x, </a:t>
            </a:r>
            <a:r>
              <a:rPr lang="en-US" sz="1400" dirty="0" err="1"/>
              <a:t>na.rm</a:t>
            </a:r>
            <a:r>
              <a:rPr lang="en-US" sz="1400" dirty="0"/>
              <a:t> = TRUE),</a:t>
            </a:r>
          </a:p>
          <a:p>
            <a:r>
              <a:rPr lang="en-US" sz="1400" dirty="0"/>
              <a:t>    Median = median(x, </a:t>
            </a:r>
            <a:r>
              <a:rPr lang="en-US" sz="1400" dirty="0" err="1"/>
              <a:t>na.rm</a:t>
            </a:r>
            <a:r>
              <a:rPr lang="en-US" sz="1400" dirty="0"/>
              <a:t> = TRUE)</a:t>
            </a:r>
          </a:p>
          <a:p>
            <a:r>
              <a:rPr lang="en-US" sz="1400" dirty="0"/>
              <a:t>  )</a:t>
            </a:r>
          </a:p>
          <a:p>
            <a:r>
              <a:rPr lang="en-US" sz="1400" dirty="0"/>
              <a:t>}</a:t>
            </a:r>
          </a:p>
        </p:txBody>
      </p:sp>
    </p:spTree>
    <p:extLst>
      <p:ext uri="{BB962C8B-B14F-4D97-AF65-F5344CB8AC3E}">
        <p14:creationId xmlns:p14="http://schemas.microsoft.com/office/powerpoint/2010/main" val="362292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6B35-E58E-95C2-9989-038F35C0623B}"/>
              </a:ext>
            </a:extLst>
          </p:cNvPr>
          <p:cNvSpPr>
            <a:spLocks noGrp="1"/>
          </p:cNvSpPr>
          <p:nvPr>
            <p:ph type="title"/>
          </p:nvPr>
        </p:nvSpPr>
        <p:spPr/>
        <p:txBody>
          <a:bodyPr/>
          <a:lstStyle/>
          <a:p>
            <a:r>
              <a:rPr lang="en-US" dirty="0"/>
              <a:t>Brief  Summary</a:t>
            </a:r>
          </a:p>
        </p:txBody>
      </p:sp>
      <p:sp>
        <p:nvSpPr>
          <p:cNvPr id="3" name="Content Placeholder 2">
            <a:extLst>
              <a:ext uri="{FF2B5EF4-FFF2-40B4-BE49-F238E27FC236}">
                <a16:creationId xmlns:a16="http://schemas.microsoft.com/office/drawing/2014/main" id="{381D15A9-48CC-5C09-E875-12B164E96F86}"/>
              </a:ext>
            </a:extLst>
          </p:cNvPr>
          <p:cNvSpPr>
            <a:spLocks noGrp="1"/>
          </p:cNvSpPr>
          <p:nvPr>
            <p:ph idx="1"/>
          </p:nvPr>
        </p:nvSpPr>
        <p:spPr/>
        <p:txBody>
          <a:bodyPr/>
          <a:lstStyle/>
          <a:p>
            <a:pPr algn="just"/>
            <a:r>
              <a:rPr lang="en-US" dirty="0"/>
              <a:t>The paper examines the </a:t>
            </a:r>
            <a:r>
              <a:rPr lang="en-US" b="1" dirty="0"/>
              <a:t>unit cost variation</a:t>
            </a:r>
            <a:r>
              <a:rPr lang="en-US" dirty="0"/>
              <a:t> of HIV services in Nigeria—specifically </a:t>
            </a:r>
            <a:r>
              <a:rPr lang="en-US" b="1" dirty="0"/>
              <a:t>HIV Counseling and Testing (HCT)</a:t>
            </a:r>
            <a:r>
              <a:rPr lang="en-US" dirty="0"/>
              <a:t> and </a:t>
            </a:r>
            <a:r>
              <a:rPr lang="en-US" b="1" dirty="0"/>
              <a:t>Prevention of Mother-to-Child Transmission (PMTCT)</a:t>
            </a:r>
            <a:r>
              <a:rPr lang="en-US" dirty="0"/>
              <a:t>—using data from  local health facilities.</a:t>
            </a:r>
          </a:p>
          <a:p>
            <a:pPr algn="just"/>
            <a:r>
              <a:rPr lang="en-US" dirty="0"/>
              <a:t>The authors apply a </a:t>
            </a:r>
            <a:r>
              <a:rPr lang="en-US" b="1" dirty="0"/>
              <a:t>log-linear OLS regression model</a:t>
            </a:r>
            <a:r>
              <a:rPr lang="en-US" dirty="0"/>
              <a:t> to identify how factors like </a:t>
            </a:r>
            <a:r>
              <a:rPr lang="en-US" b="1" dirty="0"/>
              <a:t>scale (volume of services), service delivery models</a:t>
            </a:r>
            <a:r>
              <a:rPr lang="en-US" dirty="0"/>
              <a:t> (e.g. task-shifting, level of care, integration), and </a:t>
            </a:r>
            <a:r>
              <a:rPr lang="en-US" b="1" dirty="0"/>
              <a:t>management practices</a:t>
            </a:r>
            <a:r>
              <a:rPr lang="en-US" dirty="0"/>
              <a:t> (e.g. performance incentives, community involvement) affect unit costs.</a:t>
            </a:r>
          </a:p>
          <a:p>
            <a:endParaRPr lang="en-US" dirty="0"/>
          </a:p>
        </p:txBody>
      </p:sp>
    </p:spTree>
    <p:extLst>
      <p:ext uri="{BB962C8B-B14F-4D97-AF65-F5344CB8AC3E}">
        <p14:creationId xmlns:p14="http://schemas.microsoft.com/office/powerpoint/2010/main" val="104291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AI-generated content may be incorrect.">
            <a:extLst>
              <a:ext uri="{FF2B5EF4-FFF2-40B4-BE49-F238E27FC236}">
                <a16:creationId xmlns:a16="http://schemas.microsoft.com/office/drawing/2014/main" id="{FFCAD5F4-0023-EA61-E373-00FB94016F3A}"/>
              </a:ext>
            </a:extLst>
          </p:cNvPr>
          <p:cNvPicPr>
            <a:picLocks noGrp="1" noChangeAspect="1"/>
          </p:cNvPicPr>
          <p:nvPr>
            <p:ph idx="1"/>
          </p:nvPr>
        </p:nvPicPr>
        <p:blipFill>
          <a:blip r:embed="rId2"/>
          <a:stretch>
            <a:fillRect/>
          </a:stretch>
        </p:blipFill>
        <p:spPr>
          <a:xfrm>
            <a:off x="91371" y="105681"/>
            <a:ext cx="5630225" cy="5739947"/>
          </a:xfrm>
        </p:spPr>
      </p:pic>
      <p:pic>
        <p:nvPicPr>
          <p:cNvPr id="19" name="Picture 18" descr="A screenshot of a computer&#10;&#10;AI-generated content may be incorrect.">
            <a:extLst>
              <a:ext uri="{FF2B5EF4-FFF2-40B4-BE49-F238E27FC236}">
                <a16:creationId xmlns:a16="http://schemas.microsoft.com/office/drawing/2014/main" id="{47AF97FB-2EDC-EA14-0567-96039D3D3C2D}"/>
              </a:ext>
            </a:extLst>
          </p:cNvPr>
          <p:cNvPicPr>
            <a:picLocks noChangeAspect="1"/>
          </p:cNvPicPr>
          <p:nvPr/>
        </p:nvPicPr>
        <p:blipFill>
          <a:blip r:embed="rId3"/>
          <a:stretch>
            <a:fillRect/>
          </a:stretch>
        </p:blipFill>
        <p:spPr>
          <a:xfrm>
            <a:off x="5125420" y="275997"/>
            <a:ext cx="6975209" cy="5399314"/>
          </a:xfrm>
          <a:prstGeom prst="rect">
            <a:avLst/>
          </a:prstGeom>
        </p:spPr>
      </p:pic>
    </p:spTree>
    <p:extLst>
      <p:ext uri="{BB962C8B-B14F-4D97-AF65-F5344CB8AC3E}">
        <p14:creationId xmlns:p14="http://schemas.microsoft.com/office/powerpoint/2010/main" val="1038609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B3AE975D-C83C-F6D5-B23A-CA6B1BC03446}"/>
              </a:ext>
            </a:extLst>
          </p:cNvPr>
          <p:cNvPicPr>
            <a:picLocks noGrp="1" noChangeAspect="1"/>
          </p:cNvPicPr>
          <p:nvPr>
            <p:ph idx="1"/>
          </p:nvPr>
        </p:nvPicPr>
        <p:blipFill>
          <a:blip r:embed="rId2"/>
          <a:stretch>
            <a:fillRect/>
          </a:stretch>
        </p:blipFill>
        <p:spPr>
          <a:xfrm>
            <a:off x="119315" y="84137"/>
            <a:ext cx="6771769" cy="4351338"/>
          </a:xfrm>
        </p:spPr>
      </p:pic>
    </p:spTree>
    <p:extLst>
      <p:ext uri="{BB962C8B-B14F-4D97-AF65-F5344CB8AC3E}">
        <p14:creationId xmlns:p14="http://schemas.microsoft.com/office/powerpoint/2010/main" val="302595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32038213-E917-FEAF-EFB0-4F6A2B17EF9B}"/>
              </a:ext>
            </a:extLst>
          </p:cNvPr>
          <p:cNvPicPr>
            <a:picLocks noGrp="1" noChangeAspect="1"/>
          </p:cNvPicPr>
          <p:nvPr>
            <p:ph idx="1"/>
          </p:nvPr>
        </p:nvPicPr>
        <p:blipFill>
          <a:blip r:embed="rId2"/>
          <a:stretch>
            <a:fillRect/>
          </a:stretch>
        </p:blipFill>
        <p:spPr>
          <a:xfrm>
            <a:off x="274501" y="239486"/>
            <a:ext cx="7291070" cy="5158355"/>
          </a:xfrm>
        </p:spPr>
      </p:pic>
      <p:pic>
        <p:nvPicPr>
          <p:cNvPr id="7" name="Picture 6" descr="A screenshot of a table&#10;&#10;AI-generated content may be incorrect.">
            <a:extLst>
              <a:ext uri="{FF2B5EF4-FFF2-40B4-BE49-F238E27FC236}">
                <a16:creationId xmlns:a16="http://schemas.microsoft.com/office/drawing/2014/main" id="{B247244D-4EAD-FC1F-0DAE-5FFCE7B6C65F}"/>
              </a:ext>
            </a:extLst>
          </p:cNvPr>
          <p:cNvPicPr>
            <a:picLocks noChangeAspect="1"/>
          </p:cNvPicPr>
          <p:nvPr/>
        </p:nvPicPr>
        <p:blipFill>
          <a:blip r:embed="rId3"/>
          <a:stretch>
            <a:fillRect/>
          </a:stretch>
        </p:blipFill>
        <p:spPr>
          <a:xfrm>
            <a:off x="4062730" y="2048385"/>
            <a:ext cx="7772400" cy="4287100"/>
          </a:xfrm>
          <a:prstGeom prst="rect">
            <a:avLst/>
          </a:prstGeom>
        </p:spPr>
      </p:pic>
      <p:sp>
        <p:nvSpPr>
          <p:cNvPr id="9" name="TextBox 8">
            <a:extLst>
              <a:ext uri="{FF2B5EF4-FFF2-40B4-BE49-F238E27FC236}">
                <a16:creationId xmlns:a16="http://schemas.microsoft.com/office/drawing/2014/main" id="{33E0350B-2648-5FBE-C192-D0040437277F}"/>
              </a:ext>
            </a:extLst>
          </p:cNvPr>
          <p:cNvSpPr txBox="1"/>
          <p:nvPr/>
        </p:nvSpPr>
        <p:spPr>
          <a:xfrm>
            <a:off x="274501" y="2689048"/>
            <a:ext cx="3788229" cy="3416320"/>
          </a:xfrm>
          <a:prstGeom prst="rect">
            <a:avLst/>
          </a:prstGeom>
          <a:noFill/>
        </p:spPr>
        <p:txBody>
          <a:bodyPr wrap="square">
            <a:spAutoFit/>
          </a:bodyPr>
          <a:lstStyle/>
          <a:p>
            <a:r>
              <a:rPr lang="en-US" dirty="0"/>
              <a:t>Different Data Cleaning and Exclusion Criteria</a:t>
            </a:r>
          </a:p>
          <a:p>
            <a:r>
              <a:rPr lang="en-US" dirty="0"/>
              <a:t>The paper excluded implausible or incomplete records (e.g., outliers, missing time-motion data, extreme unit costs).</a:t>
            </a:r>
          </a:p>
          <a:p>
            <a:r>
              <a:rPr lang="en-US" dirty="0"/>
              <a:t>my replication likely includes all rows with non-missing values, so:</a:t>
            </a:r>
          </a:p>
          <a:p>
            <a:r>
              <a:rPr lang="en-US" dirty="0"/>
              <a:t>I might also include small clinics with low output or odd costs.</a:t>
            </a:r>
          </a:p>
          <a:p>
            <a:r>
              <a:rPr lang="en-US" dirty="0"/>
              <a:t>This can lower the weighted mean and increase the SD.</a:t>
            </a:r>
          </a:p>
        </p:txBody>
      </p:sp>
    </p:spTree>
    <p:extLst>
      <p:ext uri="{BB962C8B-B14F-4D97-AF65-F5344CB8AC3E}">
        <p14:creationId xmlns:p14="http://schemas.microsoft.com/office/powerpoint/2010/main" val="320093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28665-66FF-EE5D-0970-8B7502F6E210}"/>
              </a:ext>
            </a:extLst>
          </p:cNvPr>
          <p:cNvSpPr>
            <a:spLocks noGrp="1"/>
          </p:cNvSpPr>
          <p:nvPr>
            <p:ph idx="1"/>
          </p:nvPr>
        </p:nvSpPr>
        <p:spPr>
          <a:xfrm>
            <a:off x="359229" y="225425"/>
            <a:ext cx="3102428" cy="318861"/>
          </a:xfrm>
        </p:spPr>
        <p:txBody>
          <a:bodyPr>
            <a:normAutofit fontScale="92500" lnSpcReduction="10000"/>
          </a:bodyPr>
          <a:lstStyle/>
          <a:p>
            <a:r>
              <a:rPr lang="en-US" sz="1800" dirty="0"/>
              <a:t>Figure 1</a:t>
            </a:r>
          </a:p>
        </p:txBody>
      </p:sp>
      <p:pic>
        <p:nvPicPr>
          <p:cNvPr id="5" name="Picture 4">
            <a:extLst>
              <a:ext uri="{FF2B5EF4-FFF2-40B4-BE49-F238E27FC236}">
                <a16:creationId xmlns:a16="http://schemas.microsoft.com/office/drawing/2014/main" id="{93248443-C62D-387A-3042-B1FDCEFD5CB6}"/>
              </a:ext>
            </a:extLst>
          </p:cNvPr>
          <p:cNvPicPr>
            <a:picLocks noChangeAspect="1"/>
          </p:cNvPicPr>
          <p:nvPr/>
        </p:nvPicPr>
        <p:blipFill>
          <a:blip r:embed="rId2"/>
          <a:stretch>
            <a:fillRect/>
          </a:stretch>
        </p:blipFill>
        <p:spPr>
          <a:xfrm>
            <a:off x="204596" y="642257"/>
            <a:ext cx="7772400" cy="471548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109E8897-B9A0-DAF1-1FC7-1CE64B336252}"/>
              </a:ext>
            </a:extLst>
          </p:cNvPr>
          <p:cNvPicPr>
            <a:picLocks noChangeAspect="1"/>
          </p:cNvPicPr>
          <p:nvPr/>
        </p:nvPicPr>
        <p:blipFill>
          <a:blip r:embed="rId3"/>
          <a:stretch>
            <a:fillRect/>
          </a:stretch>
        </p:blipFill>
        <p:spPr>
          <a:xfrm>
            <a:off x="7066255" y="384855"/>
            <a:ext cx="4921149" cy="5903232"/>
          </a:xfrm>
          <a:prstGeom prst="rect">
            <a:avLst/>
          </a:prstGeom>
        </p:spPr>
      </p:pic>
    </p:spTree>
    <p:extLst>
      <p:ext uri="{BB962C8B-B14F-4D97-AF65-F5344CB8AC3E}">
        <p14:creationId xmlns:p14="http://schemas.microsoft.com/office/powerpoint/2010/main" val="420977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C3E5C80E-0DE2-BFCA-3F88-B5A3240685B0}"/>
              </a:ext>
            </a:extLst>
          </p:cNvPr>
          <p:cNvPicPr>
            <a:picLocks noGrp="1" noChangeAspect="1"/>
          </p:cNvPicPr>
          <p:nvPr>
            <p:ph idx="1"/>
          </p:nvPr>
        </p:nvPicPr>
        <p:blipFill>
          <a:blip r:embed="rId2"/>
          <a:stretch>
            <a:fillRect/>
          </a:stretch>
        </p:blipFill>
        <p:spPr>
          <a:xfrm>
            <a:off x="6326537" y="1033353"/>
            <a:ext cx="5625338" cy="4071257"/>
          </a:xfrm>
        </p:spPr>
      </p:pic>
      <p:pic>
        <p:nvPicPr>
          <p:cNvPr id="7" name="Picture 6" descr="A screenshot of a computer program&#10;&#10;AI-generated content may be incorrect.">
            <a:extLst>
              <a:ext uri="{FF2B5EF4-FFF2-40B4-BE49-F238E27FC236}">
                <a16:creationId xmlns:a16="http://schemas.microsoft.com/office/drawing/2014/main" id="{53DFD2B2-9F9C-9967-A57A-0BEEEB6660F6}"/>
              </a:ext>
            </a:extLst>
          </p:cNvPr>
          <p:cNvPicPr>
            <a:picLocks noChangeAspect="1"/>
          </p:cNvPicPr>
          <p:nvPr/>
        </p:nvPicPr>
        <p:blipFill>
          <a:blip r:embed="rId3"/>
          <a:stretch>
            <a:fillRect/>
          </a:stretch>
        </p:blipFill>
        <p:spPr>
          <a:xfrm>
            <a:off x="0" y="105001"/>
            <a:ext cx="6620451" cy="3323999"/>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A3B65C1A-3BCF-49D8-7658-871646A0D39E}"/>
              </a:ext>
            </a:extLst>
          </p:cNvPr>
          <p:cNvPicPr>
            <a:picLocks noChangeAspect="1"/>
          </p:cNvPicPr>
          <p:nvPr/>
        </p:nvPicPr>
        <p:blipFill>
          <a:blip r:embed="rId4"/>
          <a:stretch>
            <a:fillRect/>
          </a:stretch>
        </p:blipFill>
        <p:spPr>
          <a:xfrm>
            <a:off x="439942" y="3581401"/>
            <a:ext cx="6180509" cy="2243246"/>
          </a:xfrm>
          <a:prstGeom prst="rect">
            <a:avLst/>
          </a:prstGeom>
        </p:spPr>
      </p:pic>
    </p:spTree>
    <p:extLst>
      <p:ext uri="{BB962C8B-B14F-4D97-AF65-F5344CB8AC3E}">
        <p14:creationId xmlns:p14="http://schemas.microsoft.com/office/powerpoint/2010/main" val="389914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BEBB874D-C261-825A-C8BC-E139F60A9C33}"/>
              </a:ext>
            </a:extLst>
          </p:cNvPr>
          <p:cNvPicPr>
            <a:picLocks noGrp="1" noChangeAspect="1"/>
          </p:cNvPicPr>
          <p:nvPr>
            <p:ph idx="1"/>
          </p:nvPr>
        </p:nvPicPr>
        <p:blipFill>
          <a:blip r:embed="rId2"/>
          <a:stretch>
            <a:fillRect/>
          </a:stretch>
        </p:blipFill>
        <p:spPr>
          <a:xfrm>
            <a:off x="393095" y="119743"/>
            <a:ext cx="5291666" cy="5007427"/>
          </a:xfrm>
          <a:prstGeom prst="rect">
            <a:avLst/>
          </a:prstGeom>
        </p:spPr>
      </p:pic>
      <p:pic>
        <p:nvPicPr>
          <p:cNvPr id="7" name="Picture 6" descr="A graph of a service cascade and positivity rates&#10;&#10;AI-generated content may be incorrect.">
            <a:extLst>
              <a:ext uri="{FF2B5EF4-FFF2-40B4-BE49-F238E27FC236}">
                <a16:creationId xmlns:a16="http://schemas.microsoft.com/office/drawing/2014/main" id="{E2DB64B3-015D-B07C-D101-ACD955594B9C}"/>
              </a:ext>
            </a:extLst>
          </p:cNvPr>
          <p:cNvPicPr>
            <a:picLocks noChangeAspect="1"/>
          </p:cNvPicPr>
          <p:nvPr/>
        </p:nvPicPr>
        <p:blipFill>
          <a:blip r:embed="rId3"/>
          <a:stretch>
            <a:fillRect/>
          </a:stretch>
        </p:blipFill>
        <p:spPr>
          <a:xfrm>
            <a:off x="6224207" y="163286"/>
            <a:ext cx="5291667" cy="4528456"/>
          </a:xfrm>
          <a:prstGeom prst="rect">
            <a:avLst/>
          </a:prstGeom>
        </p:spPr>
      </p:pic>
      <p:sp>
        <p:nvSpPr>
          <p:cNvPr id="9" name="TextBox 8">
            <a:extLst>
              <a:ext uri="{FF2B5EF4-FFF2-40B4-BE49-F238E27FC236}">
                <a16:creationId xmlns:a16="http://schemas.microsoft.com/office/drawing/2014/main" id="{E607DEA8-CFDD-7CC0-E8F3-4F4A84FE4C9F}"/>
              </a:ext>
            </a:extLst>
          </p:cNvPr>
          <p:cNvSpPr txBox="1"/>
          <p:nvPr/>
        </p:nvSpPr>
        <p:spPr>
          <a:xfrm>
            <a:off x="859971" y="5374643"/>
            <a:ext cx="6096000" cy="646331"/>
          </a:xfrm>
          <a:prstGeom prst="rect">
            <a:avLst/>
          </a:prstGeom>
          <a:noFill/>
        </p:spPr>
        <p:txBody>
          <a:bodyPr wrap="square">
            <a:spAutoFit/>
          </a:bodyPr>
          <a:lstStyle/>
          <a:p>
            <a:r>
              <a:rPr lang="en-US" dirty="0"/>
              <a:t>Bars missing: the paper more likely dropped before plotting</a:t>
            </a:r>
          </a:p>
          <a:p>
            <a:r>
              <a:rPr lang="en-US" dirty="0"/>
              <a:t>Huge SE / wide error bar: They possibly trimmed or capped</a:t>
            </a:r>
          </a:p>
        </p:txBody>
      </p:sp>
    </p:spTree>
    <p:extLst>
      <p:ext uri="{BB962C8B-B14F-4D97-AF65-F5344CB8AC3E}">
        <p14:creationId xmlns:p14="http://schemas.microsoft.com/office/powerpoint/2010/main" val="3711903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37E97E-76CF-C8B9-AA45-44956DA36350}"/>
              </a:ext>
            </a:extLst>
          </p:cNvPr>
          <p:cNvPicPr>
            <a:picLocks noGrp="1" noChangeAspect="1"/>
          </p:cNvPicPr>
          <p:nvPr>
            <p:ph idx="1"/>
          </p:nvPr>
        </p:nvPicPr>
        <p:blipFill>
          <a:blip r:embed="rId2"/>
          <a:stretch>
            <a:fillRect/>
          </a:stretch>
        </p:blipFill>
        <p:spPr>
          <a:xfrm>
            <a:off x="187647" y="138338"/>
            <a:ext cx="5549125" cy="5054147"/>
          </a:xfrm>
        </p:spPr>
      </p:pic>
      <p:pic>
        <p:nvPicPr>
          <p:cNvPr id="7" name="Picture 6" descr="A screenshot of a computer&#10;&#10;AI-generated content may be incorrect.">
            <a:extLst>
              <a:ext uri="{FF2B5EF4-FFF2-40B4-BE49-F238E27FC236}">
                <a16:creationId xmlns:a16="http://schemas.microsoft.com/office/drawing/2014/main" id="{C165C7A9-F9F8-BEEF-093D-8AC945E46D4A}"/>
              </a:ext>
            </a:extLst>
          </p:cNvPr>
          <p:cNvPicPr>
            <a:picLocks noChangeAspect="1"/>
          </p:cNvPicPr>
          <p:nvPr/>
        </p:nvPicPr>
        <p:blipFill>
          <a:blip r:embed="rId3"/>
          <a:stretch>
            <a:fillRect/>
          </a:stretch>
        </p:blipFill>
        <p:spPr>
          <a:xfrm>
            <a:off x="5998401" y="406624"/>
            <a:ext cx="5784119" cy="5613175"/>
          </a:xfrm>
          <a:prstGeom prst="rect">
            <a:avLst/>
          </a:prstGeom>
        </p:spPr>
      </p:pic>
    </p:spTree>
    <p:extLst>
      <p:ext uri="{BB962C8B-B14F-4D97-AF65-F5344CB8AC3E}">
        <p14:creationId xmlns:p14="http://schemas.microsoft.com/office/powerpoint/2010/main" val="387126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code with many lines&#10;&#10;AI-generated content may be incorrect.">
            <a:extLst>
              <a:ext uri="{FF2B5EF4-FFF2-40B4-BE49-F238E27FC236}">
                <a16:creationId xmlns:a16="http://schemas.microsoft.com/office/drawing/2014/main" id="{283DE9C6-2487-9300-A644-56D06DF7F51F}"/>
              </a:ext>
            </a:extLst>
          </p:cNvPr>
          <p:cNvPicPr>
            <a:picLocks noGrp="1" noChangeAspect="1"/>
          </p:cNvPicPr>
          <p:nvPr>
            <p:ph idx="1"/>
          </p:nvPr>
        </p:nvPicPr>
        <p:blipFill>
          <a:blip r:embed="rId2"/>
          <a:stretch>
            <a:fillRect/>
          </a:stretch>
        </p:blipFill>
        <p:spPr>
          <a:xfrm>
            <a:off x="140517" y="138339"/>
            <a:ext cx="7328433" cy="5228318"/>
          </a:xfrm>
        </p:spPr>
      </p:pic>
    </p:spTree>
    <p:extLst>
      <p:ext uri="{BB962C8B-B14F-4D97-AF65-F5344CB8AC3E}">
        <p14:creationId xmlns:p14="http://schemas.microsoft.com/office/powerpoint/2010/main" val="245904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colorful bars&#10;&#10;AI-generated content may be incorrect.">
            <a:extLst>
              <a:ext uri="{FF2B5EF4-FFF2-40B4-BE49-F238E27FC236}">
                <a16:creationId xmlns:a16="http://schemas.microsoft.com/office/drawing/2014/main" id="{D0D2612F-7D0B-F749-48FB-420A24100EEE}"/>
              </a:ext>
            </a:extLst>
          </p:cNvPr>
          <p:cNvPicPr>
            <a:picLocks noGrp="1" noChangeAspect="1"/>
          </p:cNvPicPr>
          <p:nvPr>
            <p:ph idx="1"/>
          </p:nvPr>
        </p:nvPicPr>
        <p:blipFill>
          <a:blip r:embed="rId2"/>
          <a:stretch>
            <a:fillRect/>
          </a:stretch>
        </p:blipFill>
        <p:spPr>
          <a:xfrm>
            <a:off x="0" y="0"/>
            <a:ext cx="6479177" cy="4049486"/>
          </a:xfrm>
        </p:spPr>
      </p:pic>
      <p:pic>
        <p:nvPicPr>
          <p:cNvPr id="7" name="Picture 6" descr="A graph of different colored bars&#10;&#10;AI-generated content may be incorrect.">
            <a:extLst>
              <a:ext uri="{FF2B5EF4-FFF2-40B4-BE49-F238E27FC236}">
                <a16:creationId xmlns:a16="http://schemas.microsoft.com/office/drawing/2014/main" id="{10BF3E95-F628-50CE-6AC2-48534FBABE3C}"/>
              </a:ext>
            </a:extLst>
          </p:cNvPr>
          <p:cNvPicPr>
            <a:picLocks noChangeAspect="1"/>
          </p:cNvPicPr>
          <p:nvPr/>
        </p:nvPicPr>
        <p:blipFill>
          <a:blip r:embed="rId3"/>
          <a:stretch>
            <a:fillRect/>
          </a:stretch>
        </p:blipFill>
        <p:spPr>
          <a:xfrm>
            <a:off x="6348548" y="206828"/>
            <a:ext cx="5331823" cy="5823858"/>
          </a:xfrm>
          <a:prstGeom prst="rect">
            <a:avLst/>
          </a:prstGeom>
        </p:spPr>
      </p:pic>
    </p:spTree>
    <p:extLst>
      <p:ext uri="{BB962C8B-B14F-4D97-AF65-F5344CB8AC3E}">
        <p14:creationId xmlns:p14="http://schemas.microsoft.com/office/powerpoint/2010/main" val="2100188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378C8605-BC49-A934-9EAF-FC3BA41F354C}"/>
              </a:ext>
            </a:extLst>
          </p:cNvPr>
          <p:cNvPicPr>
            <a:picLocks noGrp="1" noChangeAspect="1"/>
          </p:cNvPicPr>
          <p:nvPr>
            <p:ph idx="1"/>
          </p:nvPr>
        </p:nvPicPr>
        <p:blipFill>
          <a:blip r:embed="rId2"/>
          <a:stretch>
            <a:fillRect/>
          </a:stretch>
        </p:blipFill>
        <p:spPr>
          <a:xfrm>
            <a:off x="163285" y="130629"/>
            <a:ext cx="7870371" cy="5380037"/>
          </a:xfrm>
        </p:spPr>
      </p:pic>
    </p:spTree>
    <p:extLst>
      <p:ext uri="{BB962C8B-B14F-4D97-AF65-F5344CB8AC3E}">
        <p14:creationId xmlns:p14="http://schemas.microsoft.com/office/powerpoint/2010/main" val="165523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C8CB-9F27-F7C9-630B-E56E25947E0B}"/>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494A76C6-A49D-7489-1A9E-F0D7B04D80CE}"/>
              </a:ext>
            </a:extLst>
          </p:cNvPr>
          <p:cNvSpPr>
            <a:spLocks noGrp="1"/>
          </p:cNvSpPr>
          <p:nvPr>
            <p:ph idx="1"/>
          </p:nvPr>
        </p:nvSpPr>
        <p:spPr>
          <a:xfrm>
            <a:off x="639233" y="1842559"/>
            <a:ext cx="10913533" cy="3965575"/>
          </a:xfrm>
        </p:spPr>
        <p:txBody>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sz="2800" b="1" dirty="0"/>
              <a:t>Individual incentives</a:t>
            </a:r>
            <a:r>
              <a:rPr lang="en-US" sz="2800" dirty="0"/>
              <a:t> and </a:t>
            </a:r>
            <a:r>
              <a:rPr lang="en-US" sz="2800" b="1" dirty="0"/>
              <a:t>community involvement</a:t>
            </a:r>
            <a:r>
              <a:rPr lang="en-US" sz="2800" dirty="0"/>
              <a:t> associated with lower unit costs.</a:t>
            </a:r>
          </a:p>
          <a:p>
            <a:pPr marL="742950" lvl="1" indent="-285750">
              <a:buFont typeface="Arial" panose="020B0604020202020204" pitchFamily="34" charset="0"/>
              <a:buChar char="•"/>
            </a:pPr>
            <a:r>
              <a:rPr lang="en-US" sz="2800" b="1" dirty="0"/>
              <a:t>External supervision</a:t>
            </a:r>
            <a:r>
              <a:rPr lang="en-US" sz="2800" dirty="0"/>
              <a:t> and </a:t>
            </a:r>
            <a:r>
              <a:rPr lang="en-US" sz="2800" b="1" dirty="0"/>
              <a:t>government budget control</a:t>
            </a:r>
            <a:r>
              <a:rPr lang="en-US" sz="2800" dirty="0"/>
              <a:t> associated with higher unit costs.</a:t>
            </a:r>
          </a:p>
          <a:p>
            <a:pPr marL="742950" lvl="1" indent="-285750">
              <a:buFont typeface="Arial" panose="020B0604020202020204" pitchFamily="34" charset="0"/>
              <a:buChar char="•"/>
            </a:pPr>
            <a:r>
              <a:rPr lang="en-US" sz="2800" b="1" dirty="0"/>
              <a:t>Performance-based funding</a:t>
            </a:r>
            <a:r>
              <a:rPr lang="en-US" sz="2800" dirty="0"/>
              <a:t> increased PMTCT costs slightly.</a:t>
            </a:r>
          </a:p>
          <a:p>
            <a:pPr marL="742950" lvl="1" indent="-285750">
              <a:buFont typeface="Arial" panose="020B0604020202020204" pitchFamily="34" charset="0"/>
              <a:buChar char="•"/>
            </a:pPr>
            <a:r>
              <a:rPr lang="en-US" sz="2800" b="1" dirty="0"/>
              <a:t>Competence score</a:t>
            </a:r>
            <a:r>
              <a:rPr lang="en-US" sz="2800" dirty="0"/>
              <a:t> (proxy for quality) not significantly related to cost.</a:t>
            </a:r>
          </a:p>
          <a:p>
            <a:endParaRPr lang="en-US" dirty="0"/>
          </a:p>
        </p:txBody>
      </p:sp>
    </p:spTree>
    <p:extLst>
      <p:ext uri="{BB962C8B-B14F-4D97-AF65-F5344CB8AC3E}">
        <p14:creationId xmlns:p14="http://schemas.microsoft.com/office/powerpoint/2010/main" val="737928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4B5BF5-266D-DBC3-DC6C-6B553599628D}"/>
              </a:ext>
            </a:extLst>
          </p:cNvPr>
          <p:cNvPicPr>
            <a:picLocks noGrp="1" noChangeAspect="1"/>
          </p:cNvPicPr>
          <p:nvPr>
            <p:ph idx="1"/>
          </p:nvPr>
        </p:nvPicPr>
        <p:blipFill>
          <a:blip r:embed="rId2"/>
          <a:stretch>
            <a:fillRect/>
          </a:stretch>
        </p:blipFill>
        <p:spPr>
          <a:xfrm>
            <a:off x="278686" y="149452"/>
            <a:ext cx="6083367" cy="4351337"/>
          </a:xfrm>
        </p:spPr>
      </p:pic>
      <p:pic>
        <p:nvPicPr>
          <p:cNvPr id="6" name="Picture 5" descr="A screenshot of a computer&#10;&#10;AI-generated content may be incorrect.">
            <a:extLst>
              <a:ext uri="{FF2B5EF4-FFF2-40B4-BE49-F238E27FC236}">
                <a16:creationId xmlns:a16="http://schemas.microsoft.com/office/drawing/2014/main" id="{23D69A78-CDAE-5EEA-0F4E-CE150EE708B3}"/>
              </a:ext>
            </a:extLst>
          </p:cNvPr>
          <p:cNvPicPr>
            <a:picLocks noChangeAspect="1"/>
          </p:cNvPicPr>
          <p:nvPr/>
        </p:nvPicPr>
        <p:blipFill>
          <a:blip r:embed="rId3"/>
          <a:stretch>
            <a:fillRect/>
          </a:stretch>
        </p:blipFill>
        <p:spPr>
          <a:xfrm>
            <a:off x="6362053" y="149452"/>
            <a:ext cx="5415199" cy="4008891"/>
          </a:xfrm>
          <a:prstGeom prst="rect">
            <a:avLst/>
          </a:prstGeom>
        </p:spPr>
      </p:pic>
    </p:spTree>
    <p:extLst>
      <p:ext uri="{BB962C8B-B14F-4D97-AF65-F5344CB8AC3E}">
        <p14:creationId xmlns:p14="http://schemas.microsoft.com/office/powerpoint/2010/main" val="177131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FED5B7EE-EB16-77D8-9852-5B8E35F00EDC}"/>
              </a:ext>
            </a:extLst>
          </p:cNvPr>
          <p:cNvPicPr>
            <a:picLocks noGrp="1" noChangeAspect="1"/>
          </p:cNvPicPr>
          <p:nvPr>
            <p:ph idx="1"/>
          </p:nvPr>
        </p:nvPicPr>
        <p:blipFill>
          <a:blip r:embed="rId2"/>
          <a:stretch>
            <a:fillRect/>
          </a:stretch>
        </p:blipFill>
        <p:spPr>
          <a:xfrm>
            <a:off x="0" y="83910"/>
            <a:ext cx="6509291" cy="5348061"/>
          </a:xfrm>
        </p:spPr>
      </p:pic>
      <p:pic>
        <p:nvPicPr>
          <p:cNvPr id="7" name="Picture 6" descr="A screenshot of a computer program&#10;&#10;AI-generated content may be incorrect.">
            <a:extLst>
              <a:ext uri="{FF2B5EF4-FFF2-40B4-BE49-F238E27FC236}">
                <a16:creationId xmlns:a16="http://schemas.microsoft.com/office/drawing/2014/main" id="{998A9470-EED4-5FEF-C922-D21FD4B82C6F}"/>
              </a:ext>
            </a:extLst>
          </p:cNvPr>
          <p:cNvPicPr>
            <a:picLocks noChangeAspect="1"/>
          </p:cNvPicPr>
          <p:nvPr/>
        </p:nvPicPr>
        <p:blipFill>
          <a:blip r:embed="rId3"/>
          <a:stretch>
            <a:fillRect/>
          </a:stretch>
        </p:blipFill>
        <p:spPr>
          <a:xfrm>
            <a:off x="5704114" y="83910"/>
            <a:ext cx="6302829" cy="3133431"/>
          </a:xfrm>
          <a:prstGeom prst="rect">
            <a:avLst/>
          </a:prstGeom>
        </p:spPr>
      </p:pic>
    </p:spTree>
    <p:extLst>
      <p:ext uri="{BB962C8B-B14F-4D97-AF65-F5344CB8AC3E}">
        <p14:creationId xmlns:p14="http://schemas.microsoft.com/office/powerpoint/2010/main" val="2554424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608503DD-C5AA-1446-8449-076B5BC54BF0}"/>
              </a:ext>
            </a:extLst>
          </p:cNvPr>
          <p:cNvPicPr>
            <a:picLocks noGrp="1" noChangeAspect="1"/>
          </p:cNvPicPr>
          <p:nvPr>
            <p:ph idx="1"/>
          </p:nvPr>
        </p:nvPicPr>
        <p:blipFill>
          <a:blip r:embed="rId2"/>
          <a:stretch>
            <a:fillRect/>
          </a:stretch>
        </p:blipFill>
        <p:spPr>
          <a:xfrm>
            <a:off x="0" y="533400"/>
            <a:ext cx="7010400" cy="5192486"/>
          </a:xfrm>
          <a:prstGeom prst="rect">
            <a:avLst/>
          </a:prstGeom>
        </p:spPr>
      </p:pic>
      <p:pic>
        <p:nvPicPr>
          <p:cNvPr id="7" name="Picture 6" descr="A diagram of a graph&#10;&#10;AI-generated content may be incorrect.">
            <a:extLst>
              <a:ext uri="{FF2B5EF4-FFF2-40B4-BE49-F238E27FC236}">
                <a16:creationId xmlns:a16="http://schemas.microsoft.com/office/drawing/2014/main" id="{3A7A5D23-8A34-E046-BA1C-AC416971BB20}"/>
              </a:ext>
            </a:extLst>
          </p:cNvPr>
          <p:cNvPicPr>
            <a:picLocks noChangeAspect="1"/>
          </p:cNvPicPr>
          <p:nvPr/>
        </p:nvPicPr>
        <p:blipFill>
          <a:blip r:embed="rId3"/>
          <a:stretch>
            <a:fillRect/>
          </a:stretch>
        </p:blipFill>
        <p:spPr>
          <a:xfrm>
            <a:off x="7010400" y="1132114"/>
            <a:ext cx="4982929" cy="3052044"/>
          </a:xfrm>
          <a:prstGeom prst="rect">
            <a:avLst/>
          </a:prstGeom>
        </p:spPr>
      </p:pic>
    </p:spTree>
    <p:extLst>
      <p:ext uri="{BB962C8B-B14F-4D97-AF65-F5344CB8AC3E}">
        <p14:creationId xmlns:p14="http://schemas.microsoft.com/office/powerpoint/2010/main" val="206684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F25A0DDD-64B8-6B2B-5BA8-F3F029A4EB4B}"/>
              </a:ext>
            </a:extLst>
          </p:cNvPr>
          <p:cNvPicPr>
            <a:picLocks noGrp="1" noChangeAspect="1"/>
          </p:cNvPicPr>
          <p:nvPr>
            <p:ph idx="1"/>
          </p:nvPr>
        </p:nvPicPr>
        <p:blipFill>
          <a:blip r:embed="rId2"/>
          <a:stretch>
            <a:fillRect/>
          </a:stretch>
        </p:blipFill>
        <p:spPr>
          <a:xfrm>
            <a:off x="161670" y="160111"/>
            <a:ext cx="6186315" cy="4351338"/>
          </a:xfrm>
        </p:spPr>
      </p:pic>
      <p:pic>
        <p:nvPicPr>
          <p:cNvPr id="7" name="Picture 6" descr="A screenshot of a computer&#10;&#10;AI-generated content may be incorrect.">
            <a:extLst>
              <a:ext uri="{FF2B5EF4-FFF2-40B4-BE49-F238E27FC236}">
                <a16:creationId xmlns:a16="http://schemas.microsoft.com/office/drawing/2014/main" id="{099E668F-E192-9CFB-367E-917F87EB35A7}"/>
              </a:ext>
            </a:extLst>
          </p:cNvPr>
          <p:cNvPicPr>
            <a:picLocks noChangeAspect="1"/>
          </p:cNvPicPr>
          <p:nvPr/>
        </p:nvPicPr>
        <p:blipFill>
          <a:blip r:embed="rId3"/>
          <a:stretch>
            <a:fillRect/>
          </a:stretch>
        </p:blipFill>
        <p:spPr>
          <a:xfrm>
            <a:off x="6347985" y="283030"/>
            <a:ext cx="5784619" cy="4228420"/>
          </a:xfrm>
          <a:prstGeom prst="rect">
            <a:avLst/>
          </a:prstGeom>
        </p:spPr>
      </p:pic>
    </p:spTree>
    <p:extLst>
      <p:ext uri="{BB962C8B-B14F-4D97-AF65-F5344CB8AC3E}">
        <p14:creationId xmlns:p14="http://schemas.microsoft.com/office/powerpoint/2010/main" val="3181088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showing the amount of htc units&#10;&#10;AI-generated content may be incorrect.">
            <a:extLst>
              <a:ext uri="{FF2B5EF4-FFF2-40B4-BE49-F238E27FC236}">
                <a16:creationId xmlns:a16="http://schemas.microsoft.com/office/drawing/2014/main" id="{1488D219-F411-7867-1403-D514A7093297}"/>
              </a:ext>
            </a:extLst>
          </p:cNvPr>
          <p:cNvPicPr>
            <a:picLocks noChangeAspect="1"/>
          </p:cNvPicPr>
          <p:nvPr/>
        </p:nvPicPr>
        <p:blipFill>
          <a:blip r:embed="rId2"/>
          <a:stretch>
            <a:fillRect/>
          </a:stretch>
        </p:blipFill>
        <p:spPr>
          <a:xfrm>
            <a:off x="141514" y="263213"/>
            <a:ext cx="6095999" cy="4036644"/>
          </a:xfrm>
          <a:prstGeom prst="rect">
            <a:avLst/>
          </a:prstGeom>
        </p:spPr>
      </p:pic>
      <p:pic>
        <p:nvPicPr>
          <p:cNvPr id="5" name="Content Placeholder 4" descr="A comparison of a graph&#10;&#10;AI-generated content may be incorrect.">
            <a:extLst>
              <a:ext uri="{FF2B5EF4-FFF2-40B4-BE49-F238E27FC236}">
                <a16:creationId xmlns:a16="http://schemas.microsoft.com/office/drawing/2014/main" id="{21F4E651-FF6A-F5EE-3565-DCD78C2E8557}"/>
              </a:ext>
            </a:extLst>
          </p:cNvPr>
          <p:cNvPicPr>
            <a:picLocks noGrp="1" noChangeAspect="1"/>
          </p:cNvPicPr>
          <p:nvPr>
            <p:ph idx="1"/>
          </p:nvPr>
        </p:nvPicPr>
        <p:blipFill>
          <a:blip r:embed="rId3"/>
          <a:stretch>
            <a:fillRect/>
          </a:stretch>
        </p:blipFill>
        <p:spPr>
          <a:xfrm>
            <a:off x="6531429" y="778328"/>
            <a:ext cx="5291667" cy="3755571"/>
          </a:xfrm>
          <a:prstGeom prst="rect">
            <a:avLst/>
          </a:prstGeom>
        </p:spPr>
      </p:pic>
      <p:sp>
        <p:nvSpPr>
          <p:cNvPr id="9" name="TextBox 8">
            <a:extLst>
              <a:ext uri="{FF2B5EF4-FFF2-40B4-BE49-F238E27FC236}">
                <a16:creationId xmlns:a16="http://schemas.microsoft.com/office/drawing/2014/main" id="{1B3CFF97-73E0-FF99-083E-DD14B5E0918B}"/>
              </a:ext>
            </a:extLst>
          </p:cNvPr>
          <p:cNvSpPr txBox="1"/>
          <p:nvPr/>
        </p:nvSpPr>
        <p:spPr>
          <a:xfrm>
            <a:off x="2307770" y="4963886"/>
            <a:ext cx="6422571" cy="1200329"/>
          </a:xfrm>
          <a:prstGeom prst="rect">
            <a:avLst/>
          </a:prstGeom>
          <a:noFill/>
        </p:spPr>
        <p:txBody>
          <a:bodyPr wrap="square">
            <a:spAutoFit/>
          </a:bodyPr>
          <a:lstStyle/>
          <a:p>
            <a:r>
              <a:rPr lang="en-US" dirty="0">
                <a:solidFill>
                  <a:srgbClr val="000000"/>
                </a:solidFill>
                <a:latin typeface="Helvetica" pitchFamily="2" charset="0"/>
              </a:rPr>
              <a:t>Overall, t</a:t>
            </a:r>
            <a:r>
              <a:rPr lang="en-US" dirty="0">
                <a:solidFill>
                  <a:srgbClr val="000000"/>
                </a:solidFill>
                <a:effectLst/>
                <a:latin typeface="Helvetica" pitchFamily="2" charset="0"/>
              </a:rPr>
              <a:t>here is a negative relationship between costs and scale; a greater volume of clients is associated with lower unit costs, </a:t>
            </a:r>
          </a:p>
          <a:p>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895093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33FF013A-0FDD-9A03-53F5-919A3C860D66}"/>
              </a:ext>
            </a:extLst>
          </p:cNvPr>
          <p:cNvPicPr>
            <a:picLocks noGrp="1" noChangeAspect="1"/>
          </p:cNvPicPr>
          <p:nvPr>
            <p:ph idx="1"/>
          </p:nvPr>
        </p:nvPicPr>
        <p:blipFill>
          <a:blip r:embed="rId2"/>
          <a:stretch>
            <a:fillRect/>
          </a:stretch>
        </p:blipFill>
        <p:spPr>
          <a:xfrm>
            <a:off x="0" y="0"/>
            <a:ext cx="5635238" cy="4351337"/>
          </a:xfrm>
        </p:spPr>
      </p:pic>
      <p:pic>
        <p:nvPicPr>
          <p:cNvPr id="7" name="Picture 6" descr="A screenshot of a computer program&#10;&#10;AI-generated content may be incorrect.">
            <a:extLst>
              <a:ext uri="{FF2B5EF4-FFF2-40B4-BE49-F238E27FC236}">
                <a16:creationId xmlns:a16="http://schemas.microsoft.com/office/drawing/2014/main" id="{7192EB99-70D0-8CAA-0B8E-27635DFFE3BD}"/>
              </a:ext>
            </a:extLst>
          </p:cNvPr>
          <p:cNvPicPr>
            <a:picLocks noChangeAspect="1"/>
          </p:cNvPicPr>
          <p:nvPr/>
        </p:nvPicPr>
        <p:blipFill>
          <a:blip r:embed="rId3"/>
          <a:stretch>
            <a:fillRect/>
          </a:stretch>
        </p:blipFill>
        <p:spPr>
          <a:xfrm>
            <a:off x="5528162" y="233136"/>
            <a:ext cx="6367794" cy="4234543"/>
          </a:xfrm>
          <a:prstGeom prst="rect">
            <a:avLst/>
          </a:prstGeom>
        </p:spPr>
      </p:pic>
    </p:spTree>
    <p:extLst>
      <p:ext uri="{BB962C8B-B14F-4D97-AF65-F5344CB8AC3E}">
        <p14:creationId xmlns:p14="http://schemas.microsoft.com/office/powerpoint/2010/main" val="899403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FBEAEC6B-D762-5886-1EF1-1CAAEE40C319}"/>
              </a:ext>
            </a:extLst>
          </p:cNvPr>
          <p:cNvPicPr>
            <a:picLocks noGrp="1" noChangeAspect="1"/>
          </p:cNvPicPr>
          <p:nvPr>
            <p:ph idx="1"/>
          </p:nvPr>
        </p:nvPicPr>
        <p:blipFill>
          <a:blip r:embed="rId2"/>
          <a:stretch>
            <a:fillRect/>
          </a:stretch>
        </p:blipFill>
        <p:spPr>
          <a:xfrm>
            <a:off x="239561" y="247196"/>
            <a:ext cx="7271505" cy="4351338"/>
          </a:xfrm>
        </p:spPr>
      </p:pic>
    </p:spTree>
    <p:extLst>
      <p:ext uri="{BB962C8B-B14F-4D97-AF65-F5344CB8AC3E}">
        <p14:creationId xmlns:p14="http://schemas.microsoft.com/office/powerpoint/2010/main" val="84000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8AAB7AB1-205F-17E3-DC76-0937CB376DD3}"/>
              </a:ext>
            </a:extLst>
          </p:cNvPr>
          <p:cNvPicPr>
            <a:picLocks noGrp="1" noChangeAspect="1"/>
          </p:cNvPicPr>
          <p:nvPr>
            <p:ph idx="1"/>
          </p:nvPr>
        </p:nvPicPr>
        <p:blipFill>
          <a:blip r:embed="rId2"/>
          <a:stretch>
            <a:fillRect/>
          </a:stretch>
        </p:blipFill>
        <p:spPr>
          <a:xfrm>
            <a:off x="89445" y="0"/>
            <a:ext cx="6962140" cy="3345090"/>
          </a:xfrm>
        </p:spPr>
      </p:pic>
      <p:pic>
        <p:nvPicPr>
          <p:cNvPr id="7" name="Picture 6" descr="A diagram of a number of green and blue dots&#10;&#10;AI-generated content may be incorrect.">
            <a:extLst>
              <a:ext uri="{FF2B5EF4-FFF2-40B4-BE49-F238E27FC236}">
                <a16:creationId xmlns:a16="http://schemas.microsoft.com/office/drawing/2014/main" id="{EAAF8D7A-83D9-F916-CFBF-3C4B9D7D086D}"/>
              </a:ext>
            </a:extLst>
          </p:cNvPr>
          <p:cNvPicPr>
            <a:picLocks noChangeAspect="1"/>
          </p:cNvPicPr>
          <p:nvPr/>
        </p:nvPicPr>
        <p:blipFill>
          <a:blip r:embed="rId3"/>
          <a:stretch>
            <a:fillRect/>
          </a:stretch>
        </p:blipFill>
        <p:spPr>
          <a:xfrm>
            <a:off x="4419600" y="3054484"/>
            <a:ext cx="7772400" cy="3708720"/>
          </a:xfrm>
          <a:prstGeom prst="rect">
            <a:avLst/>
          </a:prstGeom>
        </p:spPr>
      </p:pic>
    </p:spTree>
    <p:extLst>
      <p:ext uri="{BB962C8B-B14F-4D97-AF65-F5344CB8AC3E}">
        <p14:creationId xmlns:p14="http://schemas.microsoft.com/office/powerpoint/2010/main" val="369664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8E9ED6-154F-E326-D17B-AEDDC68C7AB8}"/>
              </a:ext>
            </a:extLst>
          </p:cNvPr>
          <p:cNvPicPr>
            <a:picLocks noGrp="1" noChangeAspect="1"/>
          </p:cNvPicPr>
          <p:nvPr>
            <p:ph idx="1"/>
          </p:nvPr>
        </p:nvPicPr>
        <p:blipFill>
          <a:blip r:embed="rId2"/>
          <a:stretch>
            <a:fillRect/>
          </a:stretch>
        </p:blipFill>
        <p:spPr>
          <a:xfrm>
            <a:off x="243596" y="192542"/>
            <a:ext cx="4452260" cy="4692743"/>
          </a:xfrm>
        </p:spPr>
      </p:pic>
      <p:pic>
        <p:nvPicPr>
          <p:cNvPr id="7" name="Picture 6" descr="A screenshot of a computer&#10;&#10;AI-generated content may be incorrect.">
            <a:extLst>
              <a:ext uri="{FF2B5EF4-FFF2-40B4-BE49-F238E27FC236}">
                <a16:creationId xmlns:a16="http://schemas.microsoft.com/office/drawing/2014/main" id="{B35A411C-2378-F023-CCC6-C2D26E659860}"/>
              </a:ext>
            </a:extLst>
          </p:cNvPr>
          <p:cNvPicPr>
            <a:picLocks noChangeAspect="1"/>
          </p:cNvPicPr>
          <p:nvPr/>
        </p:nvPicPr>
        <p:blipFill>
          <a:blip r:embed="rId3"/>
          <a:stretch>
            <a:fillRect/>
          </a:stretch>
        </p:blipFill>
        <p:spPr>
          <a:xfrm>
            <a:off x="4695856" y="192542"/>
            <a:ext cx="7772400" cy="5681127"/>
          </a:xfrm>
          <a:prstGeom prst="rect">
            <a:avLst/>
          </a:prstGeom>
        </p:spPr>
      </p:pic>
    </p:spTree>
    <p:extLst>
      <p:ext uri="{BB962C8B-B14F-4D97-AF65-F5344CB8AC3E}">
        <p14:creationId xmlns:p14="http://schemas.microsoft.com/office/powerpoint/2010/main" val="1983266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number of text&#10;&#10;AI-generated content may be incorrect.">
            <a:extLst>
              <a:ext uri="{FF2B5EF4-FFF2-40B4-BE49-F238E27FC236}">
                <a16:creationId xmlns:a16="http://schemas.microsoft.com/office/drawing/2014/main" id="{058652B8-7481-D1AF-529B-980401CB3F1C}"/>
              </a:ext>
            </a:extLst>
          </p:cNvPr>
          <p:cNvPicPr>
            <a:picLocks noGrp="1" noChangeAspect="1"/>
          </p:cNvPicPr>
          <p:nvPr>
            <p:ph idx="1"/>
          </p:nvPr>
        </p:nvPicPr>
        <p:blipFill>
          <a:blip r:embed="rId2"/>
          <a:stretch>
            <a:fillRect/>
          </a:stretch>
        </p:blipFill>
        <p:spPr>
          <a:xfrm>
            <a:off x="643467" y="1143000"/>
            <a:ext cx="5294716" cy="4572000"/>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service cascade&#10;&#10;AI-generated content may be incorrect.">
            <a:extLst>
              <a:ext uri="{FF2B5EF4-FFF2-40B4-BE49-F238E27FC236}">
                <a16:creationId xmlns:a16="http://schemas.microsoft.com/office/drawing/2014/main" id="{ECD03174-2CDA-93FD-37ED-A942FD9C7A77}"/>
              </a:ext>
            </a:extLst>
          </p:cNvPr>
          <p:cNvPicPr>
            <a:picLocks noChangeAspect="1"/>
          </p:cNvPicPr>
          <p:nvPr/>
        </p:nvPicPr>
        <p:blipFill>
          <a:blip r:embed="rId3"/>
          <a:stretch>
            <a:fillRect/>
          </a:stretch>
        </p:blipFill>
        <p:spPr>
          <a:xfrm>
            <a:off x="6253817" y="980194"/>
            <a:ext cx="5294715" cy="4897611"/>
          </a:xfrm>
          <a:prstGeom prst="rect">
            <a:avLst/>
          </a:prstGeom>
        </p:spPr>
      </p:pic>
    </p:spTree>
    <p:extLst>
      <p:ext uri="{BB962C8B-B14F-4D97-AF65-F5344CB8AC3E}">
        <p14:creationId xmlns:p14="http://schemas.microsoft.com/office/powerpoint/2010/main" val="3429132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B331-B47E-3634-FB05-604EFB613457}"/>
              </a:ext>
            </a:extLst>
          </p:cNvPr>
          <p:cNvSpPr>
            <a:spLocks noGrp="1"/>
          </p:cNvSpPr>
          <p:nvPr>
            <p:ph type="title"/>
          </p:nvPr>
        </p:nvSpPr>
        <p:spPr>
          <a:xfrm>
            <a:off x="375535" y="609600"/>
            <a:ext cx="10515600" cy="819882"/>
          </a:xfrm>
        </p:spPr>
        <p:txBody>
          <a:bodyPr>
            <a:normAutofit fontScale="90000"/>
          </a:bodyPr>
          <a:lstStyle/>
          <a:p>
            <a:r>
              <a:rPr lang="en-US" dirty="0">
                <a:solidFill>
                  <a:srgbClr val="000000"/>
                </a:solidFill>
                <a:effectLst/>
                <a:latin typeface="Helvetica" pitchFamily="2" charset="0"/>
              </a:rPr>
              <a:t>Unit cost estimation</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362B96-27FE-6054-8052-0AE468B02C43}"/>
                  </a:ext>
                </a:extLst>
              </p:cNvPr>
              <p:cNvSpPr>
                <a:spLocks noGrp="1"/>
              </p:cNvSpPr>
              <p:nvPr>
                <p:ph idx="1"/>
              </p:nvPr>
            </p:nvSpPr>
            <p:spPr>
              <a:xfrm>
                <a:off x="838200" y="1303867"/>
                <a:ext cx="10515600" cy="4476953"/>
              </a:xfrm>
            </p:spPr>
            <p:txBody>
              <a:bodyPr>
                <a:normAutofit fontScale="85000" lnSpcReduction="20000"/>
              </a:bodyPr>
              <a:lstStyle/>
              <a:p>
                <a:r>
                  <a:rPr lang="en-US" sz="3200" dirty="0"/>
                  <a:t>The authors estimated total annual cost </a:t>
                </a:r>
                <a14:m>
                  <m:oMath xmlns:m="http://schemas.openxmlformats.org/officeDocument/2006/math">
                    <m:r>
                      <a:rPr lang="en-US" sz="3200" b="0" i="1" smtClean="0">
                        <a:latin typeface="Cambria Math" panose="02040503050406030204" pitchFamily="18" charset="0"/>
                      </a:rPr>
                      <m:t>𝑇𝐶𝑗𝑘</m:t>
                    </m:r>
                    <m:r>
                      <a:rPr lang="en-US" sz="3200" b="0" i="1" smtClean="0">
                        <a:latin typeface="Cambria Math" panose="02040503050406030204" pitchFamily="18" charset="0"/>
                      </a:rPr>
                      <m:t> </m:t>
                    </m:r>
                  </m:oMath>
                </a14:m>
                <a:r>
                  <a:rPr lang="en-US" sz="3200" dirty="0"/>
                  <a:t>for each intervention j(1 = HCT, 2 = PMTCT) at facility k using:</a:t>
                </a:r>
              </a:p>
              <a:p>
                <a:endParaRPr lang="en-US" sz="3200" dirty="0"/>
              </a:p>
              <a:p>
                <a:endParaRPr lang="en-US" sz="3200" dirty="0"/>
              </a:p>
              <a:p>
                <a:endParaRPr lang="en-US" sz="3200" dirty="0"/>
              </a:p>
              <a:p>
                <a:endParaRPr lang="en-US" sz="3200" dirty="0"/>
              </a:p>
              <a:p>
                <a:endParaRPr lang="en-US" sz="3200" dirty="0"/>
              </a:p>
              <a:p>
                <a:pPr marL="0" indent="0">
                  <a:buNone/>
                </a:pPr>
                <a:r>
                  <a:rPr lang="en-US" sz="3200" dirty="0"/>
                  <a:t>annual cost of input category </a:t>
                </a:r>
                <a14:m>
                  <m:oMath xmlns:m="http://schemas.openxmlformats.org/officeDocument/2006/math">
                    <m:r>
                      <a:rPr lang="en-US" sz="3200" b="0" i="1" smtClean="0">
                        <a:latin typeface="Cambria Math" panose="02040503050406030204" pitchFamily="18" charset="0"/>
                      </a:rPr>
                      <m:t>𝑖</m:t>
                    </m:r>
                  </m:oMath>
                </a14:m>
                <a:r>
                  <a:rPr lang="en-US" sz="3200" dirty="0"/>
                  <a:t> </a:t>
                </a:r>
                <a:r>
                  <a:rPr lang="en-US" sz="3200" dirty="0">
                    <a:solidFill>
                      <a:srgbClr val="000000"/>
                    </a:solidFill>
                    <a:effectLst/>
                    <a:latin typeface="Helvetica" pitchFamily="2" charset="0"/>
                  </a:rPr>
                  <a:t>(1 = personnel, 2 = recurrent inputs and services, 3 = capital, and 4 = training)</a:t>
                </a:r>
              </a:p>
              <a:p>
                <a:pPr marL="0" indent="0">
                  <a:buNone/>
                </a:pPr>
                <a:endParaRPr lang="en-US" sz="3200" dirty="0">
                  <a:solidFill>
                    <a:srgbClr val="000000"/>
                  </a:solidFill>
                  <a:effectLst/>
                  <a:latin typeface="Helvetica" pitchFamily="2" charset="0"/>
                </a:endParaRPr>
              </a:p>
              <a:p>
                <a:pPr>
                  <a:buNone/>
                </a:pPr>
                <a:r>
                  <a:rPr lang="en-US" sz="3200" dirty="0">
                    <a:solidFill>
                      <a:srgbClr val="FF0000"/>
                    </a:solidFill>
                    <a:effectLst/>
                    <a:latin typeface="Helvetica" pitchFamily="2" charset="0"/>
                  </a:rPr>
                  <a:t>!!: </a:t>
                </a:r>
                <a:r>
                  <a:rPr lang="en-US" sz="1900" b="1" dirty="0">
                    <a:solidFill>
                      <a:srgbClr val="000000"/>
                    </a:solidFill>
                    <a:effectLst/>
                    <a:latin typeface="Helvetica" pitchFamily="2" charset="0"/>
                  </a:rPr>
                  <a:t>They converted from local currencies to United States Dollars (US$) using the daily mean exchange rate for the year 2013 (Nigeria: 150 Nigerian Naira–NGN). </a:t>
                </a:r>
              </a:p>
              <a:p>
                <a:pPr marL="0" indent="0">
                  <a:buNone/>
                </a:pPr>
                <a:endParaRPr lang="en-US" sz="1900" b="1" dirty="0">
                  <a:solidFill>
                    <a:srgbClr val="000000"/>
                  </a:solidFill>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02362B96-27FE-6054-8052-0AE468B02C43}"/>
                  </a:ext>
                </a:extLst>
              </p:cNvPr>
              <p:cNvSpPr>
                <a:spLocks noGrp="1" noRot="1" noChangeAspect="1" noMove="1" noResize="1" noEditPoints="1" noAdjustHandles="1" noChangeArrowheads="1" noChangeShapeType="1" noTextEdit="1"/>
              </p:cNvSpPr>
              <p:nvPr>
                <p:ph idx="1"/>
              </p:nvPr>
            </p:nvSpPr>
            <p:spPr>
              <a:xfrm>
                <a:off x="838200" y="1303867"/>
                <a:ext cx="10515600" cy="4476953"/>
              </a:xfrm>
              <a:blipFill>
                <a:blip r:embed="rId2"/>
                <a:stretch>
                  <a:fillRect l="-1086" t="-3390" b="-1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B003A-B4EF-B134-E5C7-7FE55AE1504E}"/>
                  </a:ext>
                </a:extLst>
              </p:cNvPr>
              <p:cNvSpPr txBox="1"/>
              <p:nvPr/>
            </p:nvSpPr>
            <p:spPr>
              <a:xfrm>
                <a:off x="3582612" y="2050045"/>
                <a:ext cx="3597121" cy="1555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𝑇𝐶𝑗𝑘</m:t>
                      </m:r>
                      <m:r>
                        <a:rPr lang="en-US" sz="3600" b="0" i="1" smtClean="0">
                          <a:latin typeface="Cambria Math" panose="02040503050406030204" pitchFamily="18" charset="0"/>
                        </a:rPr>
                        <m:t>= </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4</m:t>
                          </m:r>
                        </m:sup>
                        <m:e>
                          <m:r>
                            <a:rPr lang="en-US" sz="3600" b="0" i="1" smtClean="0">
                              <a:latin typeface="Cambria Math" panose="02040503050406030204" pitchFamily="18" charset="0"/>
                            </a:rPr>
                            <m:t>𝐼𝐶𝑖𝑗𝑘</m:t>
                          </m:r>
                        </m:e>
                      </m:nary>
                    </m:oMath>
                  </m:oMathPara>
                </a14:m>
                <a:endParaRPr lang="en-US" sz="3600" dirty="0"/>
              </a:p>
            </p:txBody>
          </p:sp>
        </mc:Choice>
        <mc:Fallback xmlns="">
          <p:sp>
            <p:nvSpPr>
              <p:cNvPr id="4" name="TextBox 3">
                <a:extLst>
                  <a:ext uri="{FF2B5EF4-FFF2-40B4-BE49-F238E27FC236}">
                    <a16:creationId xmlns:a16="http://schemas.microsoft.com/office/drawing/2014/main" id="{879B003A-B4EF-B134-E5C7-7FE55AE1504E}"/>
                  </a:ext>
                </a:extLst>
              </p:cNvPr>
              <p:cNvSpPr txBox="1">
                <a:spLocks noRot="1" noChangeAspect="1" noMove="1" noResize="1" noEditPoints="1" noAdjustHandles="1" noChangeArrowheads="1" noChangeShapeType="1" noTextEdit="1"/>
              </p:cNvSpPr>
              <p:nvPr/>
            </p:nvSpPr>
            <p:spPr>
              <a:xfrm>
                <a:off x="3582612" y="2050045"/>
                <a:ext cx="3597121" cy="1555106"/>
              </a:xfrm>
              <a:prstGeom prst="rect">
                <a:avLst/>
              </a:prstGeom>
              <a:blipFill>
                <a:blip r:embed="rId3"/>
                <a:stretch>
                  <a:fillRect l="-2817" t="-115447" r="-2465" b="-178049"/>
                </a:stretch>
              </a:blipFill>
            </p:spPr>
            <p:txBody>
              <a:bodyPr/>
              <a:lstStyle/>
              <a:p>
                <a:r>
                  <a:rPr lang="en-US">
                    <a:noFill/>
                  </a:rPr>
                  <a:t> </a:t>
                </a:r>
              </a:p>
            </p:txBody>
          </p:sp>
        </mc:Fallback>
      </mc:AlternateContent>
    </p:spTree>
    <p:extLst>
      <p:ext uri="{BB962C8B-B14F-4D97-AF65-F5344CB8AC3E}">
        <p14:creationId xmlns:p14="http://schemas.microsoft.com/office/powerpoint/2010/main" val="2531436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E98B9-C952-13A0-5D7A-78DBF86E087F}"/>
              </a:ext>
            </a:extLst>
          </p:cNvPr>
          <p:cNvPicPr>
            <a:picLocks noGrp="1" noChangeAspect="1"/>
          </p:cNvPicPr>
          <p:nvPr>
            <p:ph idx="1"/>
          </p:nvPr>
        </p:nvPicPr>
        <p:blipFill>
          <a:blip r:embed="rId2"/>
          <a:stretch>
            <a:fillRect/>
          </a:stretch>
        </p:blipFill>
        <p:spPr>
          <a:xfrm>
            <a:off x="0" y="0"/>
            <a:ext cx="6291244" cy="5492357"/>
          </a:xfrm>
        </p:spPr>
      </p:pic>
      <p:pic>
        <p:nvPicPr>
          <p:cNvPr id="9" name="Picture 8" descr="A screenshot of a computer program&#10;&#10;AI-generated content may be incorrect.">
            <a:extLst>
              <a:ext uri="{FF2B5EF4-FFF2-40B4-BE49-F238E27FC236}">
                <a16:creationId xmlns:a16="http://schemas.microsoft.com/office/drawing/2014/main" id="{A802EA2F-44E2-7AB5-8A62-82B4FDEE1BA5}"/>
              </a:ext>
            </a:extLst>
          </p:cNvPr>
          <p:cNvPicPr>
            <a:picLocks noChangeAspect="1"/>
          </p:cNvPicPr>
          <p:nvPr/>
        </p:nvPicPr>
        <p:blipFill>
          <a:blip r:embed="rId3"/>
          <a:stretch>
            <a:fillRect/>
          </a:stretch>
        </p:blipFill>
        <p:spPr>
          <a:xfrm>
            <a:off x="5109882" y="87084"/>
            <a:ext cx="7082118" cy="6487887"/>
          </a:xfrm>
          <a:prstGeom prst="rect">
            <a:avLst/>
          </a:prstGeom>
        </p:spPr>
      </p:pic>
    </p:spTree>
    <p:extLst>
      <p:ext uri="{BB962C8B-B14F-4D97-AF65-F5344CB8AC3E}">
        <p14:creationId xmlns:p14="http://schemas.microsoft.com/office/powerpoint/2010/main" val="2887484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EE23A9D6-87E5-A5F3-7FE7-443E2736D96C}"/>
              </a:ext>
            </a:extLst>
          </p:cNvPr>
          <p:cNvPicPr>
            <a:picLocks noGrp="1" noChangeAspect="1"/>
          </p:cNvPicPr>
          <p:nvPr>
            <p:ph idx="1"/>
          </p:nvPr>
        </p:nvPicPr>
        <p:blipFill>
          <a:blip r:embed="rId2"/>
          <a:stretch>
            <a:fillRect/>
          </a:stretch>
        </p:blipFill>
        <p:spPr>
          <a:xfrm>
            <a:off x="443010" y="268968"/>
            <a:ext cx="6033990" cy="5400636"/>
          </a:xfrm>
        </p:spPr>
      </p:pic>
    </p:spTree>
    <p:extLst>
      <p:ext uri="{BB962C8B-B14F-4D97-AF65-F5344CB8AC3E}">
        <p14:creationId xmlns:p14="http://schemas.microsoft.com/office/powerpoint/2010/main" val="3288435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AI-generated content may be incorrect.">
            <a:extLst>
              <a:ext uri="{FF2B5EF4-FFF2-40B4-BE49-F238E27FC236}">
                <a16:creationId xmlns:a16="http://schemas.microsoft.com/office/drawing/2014/main" id="{83F24488-E7F7-D353-3EE2-D46936EDDFB9}"/>
              </a:ext>
            </a:extLst>
          </p:cNvPr>
          <p:cNvPicPr>
            <a:picLocks noGrp="1" noChangeAspect="1"/>
          </p:cNvPicPr>
          <p:nvPr>
            <p:ph idx="1"/>
          </p:nvPr>
        </p:nvPicPr>
        <p:blipFill>
          <a:blip r:embed="rId2"/>
          <a:stretch>
            <a:fillRect/>
          </a:stretch>
        </p:blipFill>
        <p:spPr>
          <a:xfrm>
            <a:off x="643467" y="849086"/>
            <a:ext cx="5294716" cy="4757057"/>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service cascade&#10;&#10;AI-generated content may be incorrect.">
            <a:extLst>
              <a:ext uri="{FF2B5EF4-FFF2-40B4-BE49-F238E27FC236}">
                <a16:creationId xmlns:a16="http://schemas.microsoft.com/office/drawing/2014/main" id="{BE68352E-3CFA-26DB-2A79-35DC7A643DF4}"/>
              </a:ext>
            </a:extLst>
          </p:cNvPr>
          <p:cNvPicPr>
            <a:picLocks noChangeAspect="1"/>
          </p:cNvPicPr>
          <p:nvPr/>
        </p:nvPicPr>
        <p:blipFill>
          <a:blip r:embed="rId3"/>
          <a:stretch>
            <a:fillRect/>
          </a:stretch>
        </p:blipFill>
        <p:spPr>
          <a:xfrm>
            <a:off x="6253817" y="1143000"/>
            <a:ext cx="5294715" cy="4648200"/>
          </a:xfrm>
          <a:prstGeom prst="rect">
            <a:avLst/>
          </a:prstGeom>
        </p:spPr>
      </p:pic>
    </p:spTree>
    <p:extLst>
      <p:ext uri="{BB962C8B-B14F-4D97-AF65-F5344CB8AC3E}">
        <p14:creationId xmlns:p14="http://schemas.microsoft.com/office/powerpoint/2010/main" val="4000617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2BCE24-3FA2-D43C-7D59-7F6E8C1C57D0}"/>
                  </a:ext>
                </a:extLst>
              </p:cNvPr>
              <p:cNvSpPr>
                <a:spLocks noGrp="1"/>
              </p:cNvSpPr>
              <p:nvPr>
                <p:ph idx="1"/>
              </p:nvPr>
            </p:nvSpPr>
            <p:spPr>
              <a:xfrm>
                <a:off x="618067" y="741891"/>
                <a:ext cx="11303000" cy="5777442"/>
              </a:xfrm>
            </p:spPr>
            <p:txBody>
              <a:bodyPr>
                <a:normAutofit fontScale="92500"/>
              </a:bodyPr>
              <a:lstStyle/>
              <a:p>
                <a:r>
                  <a:rPr lang="en-US" dirty="0">
                    <a:solidFill>
                      <a:srgbClr val="000000"/>
                    </a:solidFill>
                    <a:effectLst/>
                    <a:latin typeface="Helvetica" pitchFamily="2" charset="0"/>
                  </a:rPr>
                  <a:t>average cost per service per facility-intervention (or unit cost) for each step of the service </a:t>
                </a:r>
              </a:p>
              <a:p>
                <a:pPr marL="0" indent="0">
                  <a:buNone/>
                </a:pPr>
                <a14:m>
                  <m:oMath xmlns:m="http://schemas.openxmlformats.org/officeDocument/2006/math">
                    <m:r>
                      <a:rPr lang="en-US" b="0" i="1" smtClean="0">
                        <a:latin typeface="Cambria Math" panose="02040503050406030204" pitchFamily="18" charset="0"/>
                      </a:rPr>
                      <m:t>𝑈𝐶𝑗𝑘𝑙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𝑇𝐶𝑗𝑘</m:t>
                        </m:r>
                      </m:num>
                      <m:den>
                        <m:r>
                          <a:rPr lang="en-US" b="0" i="1" smtClean="0">
                            <a:latin typeface="Cambria Math" panose="02040503050406030204" pitchFamily="18" charset="0"/>
                          </a:rPr>
                          <m:t>𝑄𝑗𝑘𝑙</m:t>
                        </m:r>
                      </m:den>
                    </m:f>
                  </m:oMath>
                </a14:m>
                <a:r>
                  <a:rPr lang="en-US" dirty="0"/>
                  <a:t>  for j = 1,2,3,4</a:t>
                </a:r>
              </a:p>
              <a:p>
                <a:endParaRPr lang="en-US" dirty="0"/>
              </a:p>
              <a:p>
                <a14:m>
                  <m:oMath xmlns:m="http://schemas.openxmlformats.org/officeDocument/2006/math">
                    <m:r>
                      <a:rPr lang="en-US" b="0" i="1" smtClean="0">
                        <a:latin typeface="Cambria Math" panose="02040503050406030204" pitchFamily="18" charset="0"/>
                      </a:rPr>
                      <m:t>𝑈𝐶𝑗𝑘𝑙</m:t>
                    </m:r>
                  </m:oMath>
                </a14:m>
                <a:r>
                  <a:rPr lang="en-US" dirty="0"/>
                  <a:t>: </a:t>
                </a:r>
                <a:r>
                  <a:rPr lang="en-US" dirty="0" err="1"/>
                  <a:t>enotes</a:t>
                </a:r>
                <a:r>
                  <a:rPr lang="en-US" dirty="0"/>
                  <a:t> the average cost (or unit cost) per output l, per intervention j, at facility k.</a:t>
                </a:r>
              </a:p>
              <a:p>
                <a:pPr>
                  <a:buNone/>
                </a:pPr>
                <a:r>
                  <a:rPr lang="en-US" dirty="0"/>
                  <a:t>   </a:t>
                </a:r>
                <a:r>
                  <a:rPr lang="en-US" dirty="0" err="1"/>
                  <a:t>Qjkl</a:t>
                </a:r>
                <a:r>
                  <a:rPr lang="en-US" dirty="0"/>
                  <a:t>: </a:t>
                </a:r>
                <a:r>
                  <a:rPr lang="en-US" dirty="0">
                    <a:solidFill>
                      <a:srgbClr val="000000"/>
                    </a:solidFill>
                    <a:effectLst/>
                    <a:latin typeface="Helvetica" pitchFamily="2" charset="0"/>
                  </a:rPr>
                  <a:t>denotes outputs along the cascade where l= 1 for clients tested, l= 2 for clients tested and HIV-positive, l= 3 for HIV-positive clients receiving ARV prophylaxis or treatment, and l= 4 for infants born to HIV-positive clients receiving NVP, with the latter two only defined for PMTCT.  </a:t>
                </a:r>
              </a:p>
              <a:p>
                <a:pPr>
                  <a:buNone/>
                </a:pPr>
                <a:endParaRPr lang="en-US" dirty="0">
                  <a:solidFill>
                    <a:srgbClr val="000000"/>
                  </a:solidFill>
                  <a:effectLst/>
                  <a:latin typeface="Helvetica" pitchFamily="2" charset="0"/>
                </a:endParaRPr>
              </a:p>
              <a:p>
                <a:r>
                  <a:rPr lang="en-US" dirty="0">
                    <a:solidFill>
                      <a:srgbClr val="000000"/>
                    </a:solidFill>
                    <a:effectLst/>
                    <a:latin typeface="Helvetica" pitchFamily="2" charset="0"/>
                  </a:rPr>
                  <a:t> Given attrition along the service cascades, Qj11 </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m:t>
                    </m:r>
                  </m:oMath>
                </a14:m>
                <a:r>
                  <a:rPr lang="en-US" dirty="0">
                    <a:solidFill>
                      <a:srgbClr val="000000"/>
                    </a:solidFill>
                    <a:effectLst/>
                    <a:latin typeface="Helvetica" pitchFamily="2" charset="0"/>
                  </a:rPr>
                  <a:t> Qj12 for HCT and Qj21</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m:t>
                    </m:r>
                  </m:oMath>
                </a14:m>
                <a:r>
                  <a:rPr lang="en-US" dirty="0">
                    <a:solidFill>
                      <a:srgbClr val="000000"/>
                    </a:solidFill>
                    <a:effectLst/>
                    <a:latin typeface="Helvetica" pitchFamily="2" charset="0"/>
                  </a:rPr>
                  <a:t> </a:t>
                </a:r>
                <a:r>
                  <a:rPr lang="en-US" dirty="0">
                    <a:solidFill>
                      <a:srgbClr val="000000"/>
                    </a:solidFill>
                    <a:latin typeface="Helvetica" pitchFamily="2" charset="0"/>
                  </a:rPr>
                  <a:t>Q</a:t>
                </a:r>
                <a:r>
                  <a:rPr lang="en-US" dirty="0">
                    <a:solidFill>
                      <a:srgbClr val="000000"/>
                    </a:solidFill>
                    <a:effectLst/>
                    <a:latin typeface="Helvetica" pitchFamily="2" charset="0"/>
                  </a:rPr>
                  <a:t>j22 </a:t>
                </a:r>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m:t>
                    </m:r>
                  </m:oMath>
                </a14:m>
                <a:r>
                  <a:rPr lang="en-US" dirty="0">
                    <a:solidFill>
                      <a:srgbClr val="000000"/>
                    </a:solidFill>
                    <a:latin typeface="Helvetica" pitchFamily="2" charset="0"/>
                  </a:rPr>
                  <a:t>Q</a:t>
                </a:r>
                <a:r>
                  <a:rPr lang="en-US" dirty="0">
                    <a:solidFill>
                      <a:srgbClr val="000000"/>
                    </a:solidFill>
                    <a:effectLst/>
                    <a:latin typeface="Helvetica" pitchFamily="2" charset="0"/>
                  </a:rPr>
                  <a:t>j23</a:t>
                </a:r>
                <a14:m>
                  <m:oMath xmlns:m="http://schemas.openxmlformats.org/officeDocument/2006/math">
                    <m:r>
                      <a:rPr lang="en-US" i="1" dirty="0" smtClean="0">
                        <a:solidFill>
                          <a:srgbClr val="000000"/>
                        </a:solidFill>
                        <a:effectLst/>
                        <a:latin typeface="Cambria Math" panose="02040503050406030204" pitchFamily="18" charset="0"/>
                        <a:ea typeface="Cambria Math" panose="02040503050406030204" pitchFamily="18" charset="0"/>
                      </a:rPr>
                      <m:t>≥</m:t>
                    </m:r>
                  </m:oMath>
                </a14:m>
                <a:r>
                  <a:rPr lang="en-US" dirty="0">
                    <a:solidFill>
                      <a:srgbClr val="000000"/>
                    </a:solidFill>
                    <a:effectLst/>
                    <a:latin typeface="Helvetica" pitchFamily="2" charset="0"/>
                  </a:rPr>
                  <a:t> </a:t>
                </a:r>
                <a:r>
                  <a:rPr lang="en-US" dirty="0">
                    <a:solidFill>
                      <a:srgbClr val="000000"/>
                    </a:solidFill>
                    <a:latin typeface="Helvetica" pitchFamily="2" charset="0"/>
                  </a:rPr>
                  <a:t>Q</a:t>
                </a:r>
                <a:r>
                  <a:rPr lang="en-US" dirty="0">
                    <a:solidFill>
                      <a:srgbClr val="000000"/>
                    </a:solidFill>
                    <a:effectLst/>
                    <a:latin typeface="Helvetica" pitchFamily="2" charset="0"/>
                  </a:rPr>
                  <a:t>j24 for PMTCT</a:t>
                </a:r>
              </a:p>
              <a:p>
                <a:pPr>
                  <a:buNone/>
                </a:pPr>
                <a:endParaRPr lang="en-US" dirty="0">
                  <a:solidFill>
                    <a:srgbClr val="000000"/>
                  </a:solidFill>
                  <a:effectLst/>
                  <a:latin typeface="Helvetica" pitchFamily="2"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52BCE24-3FA2-D43C-7D59-7F6E8C1C57D0}"/>
                  </a:ext>
                </a:extLst>
              </p:cNvPr>
              <p:cNvSpPr>
                <a:spLocks noGrp="1" noRot="1" noChangeAspect="1" noMove="1" noResize="1" noEditPoints="1" noAdjustHandles="1" noChangeArrowheads="1" noChangeShapeType="1" noTextEdit="1"/>
              </p:cNvSpPr>
              <p:nvPr>
                <p:ph idx="1"/>
              </p:nvPr>
            </p:nvSpPr>
            <p:spPr>
              <a:xfrm>
                <a:off x="618067" y="741891"/>
                <a:ext cx="11303000" cy="5777442"/>
              </a:xfrm>
              <a:blipFill>
                <a:blip r:embed="rId2"/>
                <a:stretch>
                  <a:fillRect l="-786" t="-1754" b="-1096"/>
                </a:stretch>
              </a:blipFill>
            </p:spPr>
            <p:txBody>
              <a:bodyPr/>
              <a:lstStyle/>
              <a:p>
                <a:r>
                  <a:rPr lang="en-US">
                    <a:noFill/>
                  </a:rPr>
                  <a:t> </a:t>
                </a:r>
              </a:p>
            </p:txBody>
          </p:sp>
        </mc:Fallback>
      </mc:AlternateContent>
    </p:spTree>
    <p:extLst>
      <p:ext uri="{BB962C8B-B14F-4D97-AF65-F5344CB8AC3E}">
        <p14:creationId xmlns:p14="http://schemas.microsoft.com/office/powerpoint/2010/main" val="4112305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8D96-4045-C9F5-6AF4-8864F09F7335}"/>
              </a:ext>
            </a:extLst>
          </p:cNvPr>
          <p:cNvSpPr>
            <a:spLocks noGrp="1"/>
          </p:cNvSpPr>
          <p:nvPr>
            <p:ph type="title"/>
          </p:nvPr>
        </p:nvSpPr>
        <p:spPr/>
        <p:txBody>
          <a:bodyPr/>
          <a:lstStyle/>
          <a:p>
            <a:r>
              <a:rPr lang="en-US" sz="3200" dirty="0">
                <a:solidFill>
                  <a:srgbClr val="000000"/>
                </a:solidFill>
                <a:effectLst/>
                <a:latin typeface="Helvetica" pitchFamily="2" charset="0"/>
              </a:rPr>
              <a:t>Estimation of weighted unit costs</a:t>
            </a:r>
            <a:br>
              <a:rPr lang="en-US" dirty="0">
                <a:solidFill>
                  <a:srgbClr val="000000"/>
                </a:solidFill>
                <a:effectLst/>
                <a:latin typeface="Helvetica" pitchFamily="2" charset="0"/>
              </a:rPr>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BDE59-F5ED-5658-E6FD-B3FFF4CD7212}"/>
                  </a:ext>
                </a:extLst>
              </p:cNvPr>
              <p:cNvSpPr>
                <a:spLocks noGrp="1"/>
              </p:cNvSpPr>
              <p:nvPr>
                <p:ph idx="1"/>
              </p:nvPr>
            </p:nvSpPr>
            <p:spPr>
              <a:xfrm>
                <a:off x="838199" y="1027905"/>
                <a:ext cx="10659533" cy="5288227"/>
              </a:xfrm>
            </p:spPr>
            <p:txBody>
              <a:bodyPr>
                <a:normAutofit fontScale="92500" lnSpcReduction="10000"/>
              </a:bodyPr>
              <a:lstStyle/>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𝑊𝑈𝐶𝑗𝑙</m:t>
                    </m:r>
                    <m:r>
                      <a:rPr lang="en-US" b="0" i="1"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𝑈𝐶𝑗𝑘𝑙</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𝑂𝑃𝑗𝑘𝑙</m:t>
                          </m:r>
                        </m:e>
                      </m:nary>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𝑂𝑃𝑗𝑘𝑙</m:t>
                          </m:r>
                          <m:r>
                            <a:rPr lang="en-US" b="0" i="1" smtClean="0">
                              <a:latin typeface="Cambria Math" panose="02040503050406030204" pitchFamily="18" charset="0"/>
                              <a:ea typeface="Cambria Math" panose="02040503050406030204" pitchFamily="18" charset="0"/>
                            </a:rPr>
                            <m:t>)</m:t>
                          </m:r>
                        </m:e>
                      </m:nary>
                    </m:oMath>
                  </m:oMathPara>
                </a14:m>
                <a:endParaRPr lang="en-US" dirty="0"/>
              </a:p>
              <a:p>
                <a:pPr>
                  <a:buNone/>
                </a:pPr>
                <a:r>
                  <a:rPr lang="en-US" dirty="0" err="1">
                    <a:solidFill>
                      <a:srgbClr val="000000"/>
                    </a:solidFill>
                    <a:effectLst/>
                    <a:latin typeface="Helvetica" pitchFamily="2" charset="0"/>
                  </a:rPr>
                  <a:t>WUCjl</a:t>
                </a:r>
                <a:r>
                  <a:rPr lang="en-US" dirty="0">
                    <a:solidFill>
                      <a:srgbClr val="000000"/>
                    </a:solidFill>
                    <a:effectLst/>
                    <a:latin typeface="Helvetica" pitchFamily="2" charset="0"/>
                  </a:rPr>
                  <a:t> denotes the weighted unit cost per output </a:t>
                </a:r>
                <a14:m>
                  <m:oMath xmlns:m="http://schemas.openxmlformats.org/officeDocument/2006/math">
                    <m:r>
                      <a:rPr lang="en-US" b="0" i="1" smtClean="0">
                        <a:latin typeface="Cambria Math" panose="02040503050406030204" pitchFamily="18" charset="0"/>
                        <a:ea typeface="Cambria Math" panose="02040503050406030204" pitchFamily="18" charset="0"/>
                      </a:rPr>
                      <m:t>𝑙</m:t>
                    </m:r>
                  </m:oMath>
                </a14:m>
                <a:r>
                  <a:rPr lang="en-US" dirty="0">
                    <a:solidFill>
                      <a:srgbClr val="000000"/>
                    </a:solidFill>
                    <a:effectLst/>
                    <a:latin typeface="Helvetica" pitchFamily="2" charset="0"/>
                  </a:rPr>
                  <a:t>, per intervention j.</a:t>
                </a:r>
              </a:p>
              <a:p>
                <a:pPr>
                  <a:buNone/>
                </a:pPr>
                <a:endParaRPr lang="en-US" dirty="0">
                  <a:solidFill>
                    <a:srgbClr val="000000"/>
                  </a:solidFill>
                  <a:effectLst/>
                  <a:latin typeface="Helvetica" pitchFamily="2" charset="0"/>
                </a:endParaRPr>
              </a:p>
              <a:p>
                <a:pPr>
                  <a:buNone/>
                </a:pPr>
                <a:r>
                  <a:rPr lang="en-US" dirty="0" err="1">
                    <a:solidFill>
                      <a:srgbClr val="000000"/>
                    </a:solidFill>
                    <a:effectLst/>
                    <a:latin typeface="Helvetica" pitchFamily="2" charset="0"/>
                  </a:rPr>
                  <a:t>UCjkl</a:t>
                </a:r>
                <a:r>
                  <a:rPr lang="en-US" dirty="0">
                    <a:solidFill>
                      <a:srgbClr val="000000"/>
                    </a:solidFill>
                    <a:effectLst/>
                    <a:latin typeface="Helvetica" pitchFamily="2" charset="0"/>
                  </a:rPr>
                  <a:t> denotes the average cost (or unit cost) per output </a:t>
                </a:r>
                <a14:m>
                  <m:oMath xmlns:m="http://schemas.openxmlformats.org/officeDocument/2006/math">
                    <m:r>
                      <a:rPr lang="en-US" b="0" i="1" smtClean="0">
                        <a:latin typeface="Cambria Math" panose="02040503050406030204" pitchFamily="18" charset="0"/>
                        <a:ea typeface="Cambria Math" panose="02040503050406030204" pitchFamily="18" charset="0"/>
                      </a:rPr>
                      <m:t>𝑙</m:t>
                    </m:r>
                  </m:oMath>
                </a14:m>
                <a:r>
                  <a:rPr lang="en-US" dirty="0">
                    <a:solidFill>
                      <a:srgbClr val="000000"/>
                    </a:solidFill>
                    <a:effectLst/>
                    <a:latin typeface="Helvetica" pitchFamily="2" charset="0"/>
                  </a:rPr>
                  <a:t>, per intervention j, at facility k, summed from facility 1 to n. </a:t>
                </a:r>
              </a:p>
              <a:p>
                <a:pPr>
                  <a:buNone/>
                </a:pPr>
                <a:endParaRPr lang="en-US" dirty="0">
                  <a:solidFill>
                    <a:srgbClr val="000000"/>
                  </a:solidFill>
                  <a:effectLst/>
                  <a:latin typeface="Helvetica" pitchFamily="2" charset="0"/>
                </a:endParaRPr>
              </a:p>
              <a:p>
                <a:pPr>
                  <a:buNone/>
                </a:pPr>
                <a:r>
                  <a:rPr lang="en-US" dirty="0" err="1">
                    <a:solidFill>
                      <a:srgbClr val="000000"/>
                    </a:solidFill>
                    <a:effectLst/>
                    <a:latin typeface="Helvetica" pitchFamily="2" charset="0"/>
                  </a:rPr>
                  <a:t>OPjkl</a:t>
                </a:r>
                <a:r>
                  <a:rPr lang="en-US" dirty="0">
                    <a:solidFill>
                      <a:srgbClr val="000000"/>
                    </a:solidFill>
                    <a:effectLst/>
                    <a:latin typeface="Helvetica" pitchFamily="2" charset="0"/>
                  </a:rPr>
                  <a:t> denotes the total number of clients per output l, per intervention j, at facility k, </a:t>
                </a:r>
                <a:endParaRPr lang="en-US" b="0" i="1" dirty="0">
                  <a:latin typeface="Cambria Math" panose="02040503050406030204" pitchFamily="18" charset="0"/>
                  <a:ea typeface="Cambria Math" panose="02040503050406030204" pitchFamily="18" charset="0"/>
                </a:endParaRPr>
              </a:p>
              <a:p>
                <a:pPr>
                  <a:buNone/>
                </a:pPr>
                <a14:m>
                  <m:oMath xmlns:m="http://schemas.openxmlformats.org/officeDocument/2006/math">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𝑂𝑃𝑗𝑘𝑙</m:t>
                        </m:r>
                        <m:r>
                          <a:rPr lang="en-US" b="0" i="1" smtClean="0">
                            <a:latin typeface="Cambria Math" panose="02040503050406030204" pitchFamily="18" charset="0"/>
                            <a:ea typeface="Cambria Math" panose="02040503050406030204" pitchFamily="18" charset="0"/>
                          </a:rPr>
                          <m:t> </m:t>
                        </m:r>
                      </m:e>
                    </m:nary>
                  </m:oMath>
                </a14:m>
                <a:r>
                  <a:rPr lang="en-US" dirty="0">
                    <a:solidFill>
                      <a:srgbClr val="000000"/>
                    </a:solidFill>
                    <a:effectLst/>
                    <a:latin typeface="Helvetica" pitchFamily="2" charset="0"/>
                  </a:rPr>
                  <a:t>denotes the total sample size per output, per intervention.</a:t>
                </a:r>
              </a:p>
              <a:p>
                <a:pPr>
                  <a:buNone/>
                </a:pPr>
                <a:endParaRPr lang="en-US" dirty="0">
                  <a:solidFill>
                    <a:srgbClr val="000000"/>
                  </a:solidFill>
                  <a:effectLst/>
                  <a:latin typeface="Helvetica" pitchFamily="2"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C65BDE59-F5ED-5658-E6FD-B3FFF4CD7212}"/>
                  </a:ext>
                </a:extLst>
              </p:cNvPr>
              <p:cNvSpPr>
                <a:spLocks noGrp="1" noRot="1" noChangeAspect="1" noMove="1" noResize="1" noEditPoints="1" noAdjustHandles="1" noChangeArrowheads="1" noChangeShapeType="1" noTextEdit="1"/>
              </p:cNvSpPr>
              <p:nvPr>
                <p:ph idx="1"/>
              </p:nvPr>
            </p:nvSpPr>
            <p:spPr>
              <a:xfrm>
                <a:off x="838199" y="1027905"/>
                <a:ext cx="10659533" cy="5288227"/>
              </a:xfrm>
              <a:blipFill>
                <a:blip r:embed="rId3"/>
                <a:stretch>
                  <a:fillRect l="-4875" t="-10791" r="-1189" b="-16547"/>
                </a:stretch>
              </a:blipFill>
            </p:spPr>
            <p:txBody>
              <a:bodyPr/>
              <a:lstStyle/>
              <a:p>
                <a:r>
                  <a:rPr lang="en-US">
                    <a:noFill/>
                  </a:rPr>
                  <a:t> </a:t>
                </a:r>
              </a:p>
            </p:txBody>
          </p:sp>
        </mc:Fallback>
      </mc:AlternateContent>
    </p:spTree>
    <p:extLst>
      <p:ext uri="{BB962C8B-B14F-4D97-AF65-F5344CB8AC3E}">
        <p14:creationId xmlns:p14="http://schemas.microsoft.com/office/powerpoint/2010/main" val="171462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1753C0-CED8-4D3F-B79B-9422BB8B2936}"/>
              </a:ext>
            </a:extLst>
          </p:cNvPr>
          <p:cNvPicPr>
            <a:picLocks noGrp="1" noChangeAspect="1"/>
          </p:cNvPicPr>
          <p:nvPr>
            <p:ph idx="1"/>
          </p:nvPr>
        </p:nvPicPr>
        <p:blipFill>
          <a:blip r:embed="rId2"/>
          <a:stretch>
            <a:fillRect/>
          </a:stretch>
        </p:blipFill>
        <p:spPr>
          <a:xfrm>
            <a:off x="421613" y="892316"/>
            <a:ext cx="9851775" cy="1537682"/>
          </a:xfrm>
        </p:spPr>
      </p:pic>
      <p:sp>
        <p:nvSpPr>
          <p:cNvPr id="7" name="TextBox 6">
            <a:extLst>
              <a:ext uri="{FF2B5EF4-FFF2-40B4-BE49-F238E27FC236}">
                <a16:creationId xmlns:a16="http://schemas.microsoft.com/office/drawing/2014/main" id="{2193E128-240A-96B2-EDE0-1576343262FE}"/>
              </a:ext>
            </a:extLst>
          </p:cNvPr>
          <p:cNvSpPr txBox="1"/>
          <p:nvPr/>
        </p:nvSpPr>
        <p:spPr>
          <a:xfrm>
            <a:off x="263957" y="308446"/>
            <a:ext cx="7909587" cy="707886"/>
          </a:xfrm>
          <a:prstGeom prst="rect">
            <a:avLst/>
          </a:prstGeom>
          <a:noFill/>
        </p:spPr>
        <p:txBody>
          <a:bodyPr wrap="square">
            <a:spAutoFit/>
          </a:bodyPr>
          <a:lstStyle/>
          <a:p>
            <a:r>
              <a:rPr lang="en-US" sz="4000" dirty="0">
                <a:solidFill>
                  <a:srgbClr val="000000"/>
                </a:solidFill>
                <a:effectLst/>
                <a:latin typeface="+mj-lt"/>
              </a:rPr>
              <a:t>Determinants of unit cost variation</a:t>
            </a:r>
          </a:p>
        </p:txBody>
      </p:sp>
      <p:sp>
        <p:nvSpPr>
          <p:cNvPr id="9" name="TextBox 8">
            <a:extLst>
              <a:ext uri="{FF2B5EF4-FFF2-40B4-BE49-F238E27FC236}">
                <a16:creationId xmlns:a16="http://schemas.microsoft.com/office/drawing/2014/main" id="{2A7F2918-93A1-8600-16F2-75DC01DB75A7}"/>
              </a:ext>
            </a:extLst>
          </p:cNvPr>
          <p:cNvSpPr txBox="1"/>
          <p:nvPr/>
        </p:nvSpPr>
        <p:spPr>
          <a:xfrm>
            <a:off x="263957" y="2490953"/>
            <a:ext cx="13641229" cy="3970318"/>
          </a:xfrm>
          <a:prstGeom prst="rect">
            <a:avLst/>
          </a:prstGeom>
          <a:noFill/>
        </p:spPr>
        <p:txBody>
          <a:bodyPr wrap="square">
            <a:spAutoFit/>
          </a:bodyPr>
          <a:lstStyle/>
          <a:p>
            <a:pPr>
              <a:buNone/>
            </a:pPr>
            <a:r>
              <a:rPr lang="en-US" dirty="0">
                <a:solidFill>
                  <a:srgbClr val="000000"/>
                </a:solidFill>
                <a:effectLst/>
                <a:latin typeface="Helvetica" pitchFamily="2" charset="0"/>
              </a:rPr>
              <a:t>HCT (j=1) and PMTCT (j= 2); and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1 for clients tested,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2 for HIV-positive clients identified,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3 for HIV-positive </a:t>
            </a:r>
          </a:p>
          <a:p>
            <a:pPr>
              <a:buNone/>
            </a:pPr>
            <a:r>
              <a:rPr lang="en-US" dirty="0">
                <a:solidFill>
                  <a:srgbClr val="000000"/>
                </a:solidFill>
                <a:effectLst/>
                <a:latin typeface="Helvetica" pitchFamily="2" charset="0"/>
              </a:rPr>
              <a:t>clients receiving ARV treatment or prophylaxis, and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4 for infants born to HIV-positive clients receiving NVP, </a:t>
            </a:r>
          </a:p>
          <a:p>
            <a:pPr>
              <a:buNone/>
            </a:pPr>
            <a:r>
              <a:rPr lang="en-US" dirty="0">
                <a:solidFill>
                  <a:srgbClr val="000000"/>
                </a:solidFill>
                <a:effectLst/>
                <a:latin typeface="Helvetica" pitchFamily="2" charset="0"/>
              </a:rPr>
              <a:t>with the latter two defined only for PMTCT.</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On the right hand-side of the equation, </a:t>
            </a:r>
            <a:r>
              <a:rPr lang="en-US" dirty="0" err="1">
                <a:solidFill>
                  <a:srgbClr val="000000"/>
                </a:solidFill>
                <a:effectLst/>
                <a:latin typeface="Helvetica" pitchFamily="2" charset="0"/>
              </a:rPr>
              <a:t>qijk</a:t>
            </a:r>
            <a:r>
              <a:rPr lang="en-US" dirty="0">
                <a:solidFill>
                  <a:srgbClr val="000000"/>
                </a:solidFill>
                <a:effectLst/>
                <a:latin typeface="Helvetica" pitchFamily="2" charset="0"/>
              </a:rPr>
              <a:t> is the number of annual output I from intervention j, at facility k; </a:t>
            </a:r>
            <a:r>
              <a:rPr lang="en-US" dirty="0" err="1">
                <a:solidFill>
                  <a:srgbClr val="000000"/>
                </a:solidFill>
                <a:effectLst/>
                <a:latin typeface="Helvetica" pitchFamily="2" charset="0"/>
              </a:rPr>
              <a:t>mjk</a:t>
            </a:r>
            <a:r>
              <a:rPr lang="en-US" dirty="0">
                <a:solidFill>
                  <a:srgbClr val="000000"/>
                </a:solidFill>
                <a:effectLst/>
                <a:latin typeface="Helvetica" pitchFamily="2" charset="0"/>
              </a:rPr>
              <a:t> </a:t>
            </a:r>
          </a:p>
          <a:p>
            <a:pPr>
              <a:buNone/>
            </a:pPr>
            <a:r>
              <a:rPr lang="en-US" dirty="0">
                <a:solidFill>
                  <a:srgbClr val="000000"/>
                </a:solidFill>
                <a:effectLst/>
                <a:latin typeface="Helvetica" pitchFamily="2" charset="0"/>
              </a:rPr>
              <a:t>measures the number of years since facilities began providing the intervention j(maturity) in facility k; </a:t>
            </a:r>
          </a:p>
          <a:p>
            <a:pPr>
              <a:buNone/>
            </a:pPr>
            <a:r>
              <a:rPr lang="en-US" dirty="0">
                <a:solidFill>
                  <a:srgbClr val="000000"/>
                </a:solidFill>
                <a:effectLst/>
                <a:latin typeface="Helvetica" pitchFamily="2" charset="0"/>
              </a:rPr>
              <a:t>ek is the average number of years of staff experience providing</a:t>
            </a:r>
          </a:p>
          <a:p>
            <a:pPr>
              <a:buNone/>
            </a:pPr>
            <a:r>
              <a:rPr lang="en-US" dirty="0">
                <a:solidFill>
                  <a:srgbClr val="000000"/>
                </a:solidFill>
                <a:effectLst/>
                <a:latin typeface="Helvetica" pitchFamily="2" charset="0"/>
              </a:rPr>
              <a:t>HIV services in facility k; </a:t>
            </a:r>
            <a:r>
              <a:rPr lang="en-US" dirty="0" err="1">
                <a:solidFill>
                  <a:srgbClr val="000000"/>
                </a:solidFill>
                <a:effectLst/>
                <a:latin typeface="Helvetica" pitchFamily="2" charset="0"/>
              </a:rPr>
              <a:t>lck</a:t>
            </a:r>
            <a:r>
              <a:rPr lang="en-US" dirty="0">
                <a:solidFill>
                  <a:srgbClr val="000000"/>
                </a:solidFill>
                <a:effectLst/>
                <a:latin typeface="Helvetica" pitchFamily="2" charset="0"/>
              </a:rPr>
              <a:t> indicates the level of care of facility k; </a:t>
            </a:r>
            <a:r>
              <a:rPr lang="en-US" dirty="0" err="1">
                <a:solidFill>
                  <a:srgbClr val="000000"/>
                </a:solidFill>
                <a:effectLst/>
                <a:latin typeface="Helvetica" pitchFamily="2" charset="0"/>
              </a:rPr>
              <a:t>cjk</a:t>
            </a:r>
            <a:r>
              <a:rPr lang="en-US" dirty="0">
                <a:solidFill>
                  <a:srgbClr val="000000"/>
                </a:solidFill>
                <a:effectLst/>
                <a:latin typeface="Helvetica" pitchFamily="2" charset="0"/>
              </a:rPr>
              <a:t> is the average competence score for </a:t>
            </a:r>
          </a:p>
          <a:p>
            <a:pPr>
              <a:buNone/>
            </a:pPr>
            <a:r>
              <a:rPr lang="en-US" dirty="0">
                <a:solidFill>
                  <a:srgbClr val="000000"/>
                </a:solidFill>
                <a:effectLst/>
                <a:latin typeface="Helvetica" pitchFamily="2" charset="0"/>
              </a:rPr>
              <a:t>intervention </a:t>
            </a:r>
            <a:r>
              <a:rPr lang="en-US" dirty="0">
                <a:solidFill>
                  <a:srgbClr val="000000"/>
                </a:solidFill>
                <a:latin typeface="Helvetica" pitchFamily="2" charset="0"/>
              </a:rPr>
              <a:t>j </a:t>
            </a:r>
            <a:r>
              <a:rPr lang="en-US" dirty="0">
                <a:solidFill>
                  <a:srgbClr val="000000"/>
                </a:solidFill>
                <a:effectLst/>
                <a:latin typeface="Helvetica" pitchFamily="2" charset="0"/>
              </a:rPr>
              <a:t>in facility k; </a:t>
            </a:r>
          </a:p>
          <a:p>
            <a:pPr>
              <a:buNone/>
            </a:pPr>
            <a:r>
              <a:rPr lang="en-US" dirty="0" err="1">
                <a:solidFill>
                  <a:srgbClr val="000000"/>
                </a:solidFill>
                <a:effectLst/>
                <a:latin typeface="Helvetica" pitchFamily="2" charset="0"/>
              </a:rPr>
              <a:t>tsjk</a:t>
            </a:r>
            <a:r>
              <a:rPr lang="en-US" dirty="0">
                <a:solidFill>
                  <a:srgbClr val="000000"/>
                </a:solidFill>
                <a:effectLst/>
                <a:latin typeface="Helvetica" pitchFamily="2" charset="0"/>
              </a:rPr>
              <a:t> is a binary variable indicating whether task shifting is used in providing the intervention </a:t>
            </a:r>
            <a:r>
              <a:rPr lang="en-US" dirty="0" err="1">
                <a:solidFill>
                  <a:srgbClr val="000000"/>
                </a:solidFill>
                <a:effectLst/>
                <a:latin typeface="Helvetica" pitchFamily="2" charset="0"/>
              </a:rPr>
              <a:t>jin</a:t>
            </a:r>
            <a:r>
              <a:rPr lang="en-US" dirty="0">
                <a:solidFill>
                  <a:srgbClr val="000000"/>
                </a:solidFill>
                <a:effectLst/>
                <a:latin typeface="Helvetica" pitchFamily="2" charset="0"/>
              </a:rPr>
              <a:t> facility k. </a:t>
            </a:r>
          </a:p>
          <a:p>
            <a:pPr>
              <a:buNone/>
            </a:pPr>
            <a:r>
              <a:rPr lang="en-US" dirty="0">
                <a:solidFill>
                  <a:srgbClr val="000000"/>
                </a:solidFill>
                <a:effectLst/>
                <a:latin typeface="Helvetica" pitchFamily="2" charset="0"/>
              </a:rPr>
              <a:t>As a measure of integration of HIV services we included two additional variables; </a:t>
            </a:r>
          </a:p>
          <a:p>
            <a:pPr>
              <a:buNone/>
            </a:pPr>
            <a:r>
              <a:rPr lang="en-US" dirty="0" err="1">
                <a:solidFill>
                  <a:srgbClr val="000000"/>
                </a:solidFill>
                <a:effectLst/>
                <a:latin typeface="Helvetica" pitchFamily="2" charset="0"/>
              </a:rPr>
              <a:t>HIVjk</a:t>
            </a:r>
            <a:r>
              <a:rPr lang="en-US" dirty="0">
                <a:solidFill>
                  <a:srgbClr val="000000"/>
                </a:solidFill>
                <a:effectLst/>
                <a:latin typeface="Helvetica" pitchFamily="2" charset="0"/>
              </a:rPr>
              <a:t> measures the annual number of clients of intervention j in facility k(with j=1when estimating UCi2k, </a:t>
            </a:r>
            <a:r>
              <a:rPr lang="en-US" dirty="0" err="1">
                <a:solidFill>
                  <a:srgbClr val="000000"/>
                </a:solidFill>
                <a:effectLst/>
                <a:latin typeface="Helvetica" pitchFamily="2" charset="0"/>
              </a:rPr>
              <a:t>andj</a:t>
            </a:r>
            <a:r>
              <a:rPr lang="en-US" dirty="0">
                <a:solidFill>
                  <a:srgbClr val="000000"/>
                </a:solidFill>
                <a:effectLst/>
                <a:latin typeface="Helvetica" pitchFamily="2" charset="0"/>
              </a:rPr>
              <a:t>=2 whenestimatingUCi1k); and </a:t>
            </a:r>
            <a:r>
              <a:rPr lang="en-US" dirty="0" err="1">
                <a:solidFill>
                  <a:srgbClr val="000000"/>
                </a:solidFill>
                <a:effectLst/>
                <a:latin typeface="Helvetica" pitchFamily="2" charset="0"/>
              </a:rPr>
              <a:t>ARTk</a:t>
            </a:r>
            <a:r>
              <a:rPr lang="en-US" dirty="0">
                <a:solidFill>
                  <a:srgbClr val="000000"/>
                </a:solidFill>
                <a:effectLst/>
                <a:latin typeface="Helvetica" pitchFamily="2" charset="0"/>
              </a:rPr>
              <a:t>, a binary variable indicating whether the facility provided antiretroviral therapy</a:t>
            </a:r>
          </a:p>
          <a:p>
            <a:r>
              <a:rPr lang="en-US" dirty="0">
                <a:solidFill>
                  <a:srgbClr val="000000"/>
                </a:solidFill>
                <a:effectLst/>
                <a:latin typeface="Helvetica" pitchFamily="2" charset="0"/>
              </a:rPr>
              <a:t>(ART) or not. Finally, X is the vector of management indicators.</a:t>
            </a:r>
          </a:p>
        </p:txBody>
      </p:sp>
    </p:spTree>
    <p:extLst>
      <p:ext uri="{BB962C8B-B14F-4D97-AF65-F5344CB8AC3E}">
        <p14:creationId xmlns:p14="http://schemas.microsoft.com/office/powerpoint/2010/main" val="276950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E887A-F76A-52B7-12D0-DC03718333F7}"/>
              </a:ext>
            </a:extLst>
          </p:cNvPr>
          <p:cNvSpPr>
            <a:spLocks noGrp="1"/>
          </p:cNvSpPr>
          <p:nvPr>
            <p:ph type="title"/>
          </p:nvPr>
        </p:nvSpPr>
        <p:spPr>
          <a:xfrm>
            <a:off x="-725214" y="165179"/>
            <a:ext cx="9065172" cy="847121"/>
          </a:xfrm>
        </p:spPr>
        <p:txBody>
          <a:bodyPr vert="horz" lIns="91440" tIns="45720" rIns="91440" bIns="45720" rtlCol="0" anchor="b">
            <a:normAutofit/>
          </a:bodyPr>
          <a:lstStyle/>
          <a:p>
            <a:pPr algn="ctr"/>
            <a:r>
              <a:rPr lang="en-US" dirty="0"/>
              <a:t>A Series of Replication Code👽</a:t>
            </a:r>
          </a:p>
        </p:txBody>
      </p:sp>
      <p:pic>
        <p:nvPicPr>
          <p:cNvPr id="7" name="Picture 6" descr="A screenshot of a computer&#10;&#10;AI-generated content may be incorrect.">
            <a:extLst>
              <a:ext uri="{FF2B5EF4-FFF2-40B4-BE49-F238E27FC236}">
                <a16:creationId xmlns:a16="http://schemas.microsoft.com/office/drawing/2014/main" id="{BE2CC7FA-45EE-ACAA-87F8-F9E8F9450BAB}"/>
              </a:ext>
            </a:extLst>
          </p:cNvPr>
          <p:cNvPicPr>
            <a:picLocks noChangeAspect="1"/>
          </p:cNvPicPr>
          <p:nvPr/>
        </p:nvPicPr>
        <p:blipFill>
          <a:blip r:embed="rId2"/>
          <a:stretch>
            <a:fillRect/>
          </a:stretch>
        </p:blipFill>
        <p:spPr>
          <a:xfrm>
            <a:off x="5901535" y="1107329"/>
            <a:ext cx="5761921" cy="3269890"/>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12BD6C89-C944-2A35-0733-0FA82D51F907}"/>
              </a:ext>
            </a:extLst>
          </p:cNvPr>
          <p:cNvPicPr>
            <a:picLocks noGrp="1" noChangeAspect="1"/>
          </p:cNvPicPr>
          <p:nvPr>
            <p:ph idx="1"/>
          </p:nvPr>
        </p:nvPicPr>
        <p:blipFill>
          <a:blip r:embed="rId3"/>
          <a:stretch>
            <a:fillRect/>
          </a:stretch>
        </p:blipFill>
        <p:spPr>
          <a:xfrm>
            <a:off x="528544" y="1351618"/>
            <a:ext cx="5130158" cy="2706158"/>
          </a:xfrm>
          <a:prstGeom prst="rect">
            <a:avLst/>
          </a:prstGeom>
        </p:spPr>
      </p:pic>
      <p:sp>
        <p:nvSpPr>
          <p:cNvPr id="9" name="TextBox 8">
            <a:extLst>
              <a:ext uri="{FF2B5EF4-FFF2-40B4-BE49-F238E27FC236}">
                <a16:creationId xmlns:a16="http://schemas.microsoft.com/office/drawing/2014/main" id="{B520A1F2-1460-28DB-5B90-3DD4EB0F302D}"/>
              </a:ext>
            </a:extLst>
          </p:cNvPr>
          <p:cNvSpPr txBox="1"/>
          <p:nvPr/>
        </p:nvSpPr>
        <p:spPr>
          <a:xfrm>
            <a:off x="167055" y="4431794"/>
            <a:ext cx="14510641" cy="2308324"/>
          </a:xfrm>
          <a:prstGeom prst="rect">
            <a:avLst/>
          </a:prstGeom>
          <a:noFill/>
        </p:spPr>
        <p:txBody>
          <a:bodyPr wrap="square">
            <a:spAutoFit/>
          </a:bodyPr>
          <a:lstStyle/>
          <a:p>
            <a:pPr>
              <a:buNone/>
            </a:pPr>
            <a:r>
              <a:rPr lang="en-US" b="1" dirty="0" err="1"/>
              <a:t>HCT_filtered</a:t>
            </a:r>
            <a:r>
              <a:rPr lang="en-US" b="1" dirty="0"/>
              <a:t> &lt;- HCT %&gt;% filter(!</a:t>
            </a:r>
            <a:r>
              <a:rPr lang="en-US" b="1" dirty="0" err="1"/>
              <a:t>is.na</a:t>
            </a:r>
            <a:r>
              <a:rPr lang="en-US" b="1" dirty="0"/>
              <a:t>(HTC_tested2)) %&gt;% </a:t>
            </a:r>
            <a:r>
              <a:rPr lang="en-US" b="1" dirty="0" err="1"/>
              <a:t>slice_head</a:t>
            </a:r>
            <a:r>
              <a:rPr lang="en-US" b="1" dirty="0"/>
              <a:t>(n = 141)</a:t>
            </a:r>
          </a:p>
          <a:p>
            <a:pPr>
              <a:buFont typeface="Arial" panose="020B0604020202020204" pitchFamily="34" charset="0"/>
              <a:buChar char="•"/>
            </a:pPr>
            <a:r>
              <a:rPr lang="en-US" dirty="0"/>
              <a:t>HCT: Your original data frame for </a:t>
            </a:r>
            <a:r>
              <a:rPr lang="en-US" b="1" dirty="0"/>
              <a:t>HIV Counseling and Testing (HCT)</a:t>
            </a:r>
            <a:r>
              <a:rPr lang="en-US" dirty="0"/>
              <a:t> facilities.</a:t>
            </a:r>
          </a:p>
          <a:p>
            <a:pPr>
              <a:buFont typeface="Arial" panose="020B0604020202020204" pitchFamily="34" charset="0"/>
              <a:buChar char="•"/>
            </a:pPr>
            <a:r>
              <a:rPr lang="en-US" dirty="0"/>
              <a:t>filter(!</a:t>
            </a:r>
            <a:r>
              <a:rPr lang="en-US" dirty="0" err="1"/>
              <a:t>is.na</a:t>
            </a:r>
            <a:r>
              <a:rPr lang="en-US" dirty="0"/>
              <a:t>(HTC_tested2)): Keeps only rows where the HTC_tested2 column is </a:t>
            </a:r>
            <a:r>
              <a:rPr lang="en-US" b="1" dirty="0"/>
              <a:t>not NA</a:t>
            </a:r>
            <a:r>
              <a:rPr lang="en-US" dirty="0"/>
              <a:t> (i.e., not missing).</a:t>
            </a:r>
          </a:p>
          <a:p>
            <a:pPr>
              <a:buFont typeface="Arial" panose="020B0604020202020204" pitchFamily="34" charset="0"/>
              <a:buChar char="•"/>
            </a:pPr>
            <a:r>
              <a:rPr lang="en-US" dirty="0" err="1"/>
              <a:t>slice_head</a:t>
            </a:r>
            <a:r>
              <a:rPr lang="en-US" dirty="0"/>
              <a:t>(n = 141): Keeps </a:t>
            </a:r>
            <a:r>
              <a:rPr lang="en-US" b="1" dirty="0"/>
              <a:t>only the first 141 rows</a:t>
            </a:r>
            <a:r>
              <a:rPr lang="en-US" dirty="0"/>
              <a:t> of the filtered dataset.</a:t>
            </a:r>
          </a:p>
          <a:p>
            <a:pPr>
              <a:buFont typeface="Arial" panose="020B0604020202020204" pitchFamily="34" charset="0"/>
              <a:buChar char="•"/>
            </a:pPr>
            <a:r>
              <a:rPr lang="en-US" dirty="0" err="1"/>
              <a:t>HCT_filtered</a:t>
            </a:r>
            <a:r>
              <a:rPr lang="en-US" dirty="0"/>
              <a:t>: The new, cleaned data frame with 141 HCT facilities that have non-missing HTC_tested2.</a:t>
            </a:r>
          </a:p>
          <a:p>
            <a:pPr>
              <a:buFont typeface="Arial" panose="020B0604020202020204" pitchFamily="34" charset="0"/>
              <a:buChar char="•"/>
            </a:pPr>
            <a:endParaRPr lang="en-US" dirty="0"/>
          </a:p>
          <a:p>
            <a:pPr>
              <a:buNone/>
            </a:pPr>
            <a:r>
              <a:rPr lang="en-US" b="1" dirty="0" err="1"/>
              <a:t>PMTCT_filtered</a:t>
            </a:r>
            <a:r>
              <a:rPr lang="en-US" b="1" dirty="0"/>
              <a:t> &lt;- PMTCT %&gt;% filter(!</a:t>
            </a:r>
            <a:r>
              <a:rPr lang="en-US" b="1" dirty="0" err="1"/>
              <a:t>is.na</a:t>
            </a:r>
            <a:r>
              <a:rPr lang="en-US" b="1" dirty="0"/>
              <a:t>(</a:t>
            </a:r>
            <a:r>
              <a:rPr lang="en-US" b="1" dirty="0" err="1"/>
              <a:t>PMTCT_tested</a:t>
            </a:r>
            <a:r>
              <a:rPr lang="en-US" b="1" dirty="0"/>
              <a:t>)) %&gt;% </a:t>
            </a:r>
            <a:r>
              <a:rPr lang="en-US" b="1" dirty="0" err="1"/>
              <a:t>slice_head</a:t>
            </a:r>
            <a:r>
              <a:rPr lang="en-US" b="1" dirty="0"/>
              <a:t>(n = 137)</a:t>
            </a:r>
          </a:p>
          <a:p>
            <a:pPr>
              <a:buFont typeface="Arial" panose="020B0604020202020204" pitchFamily="34" charset="0"/>
              <a:buChar char="•"/>
            </a:pPr>
            <a:r>
              <a:rPr lang="en-US" dirty="0"/>
              <a:t>Same logic, applied to the </a:t>
            </a:r>
            <a:r>
              <a:rPr lang="en-US" b="1" dirty="0"/>
              <a:t>PMTCT</a:t>
            </a:r>
            <a:r>
              <a:rPr lang="en-US" dirty="0"/>
              <a:t> data (Prevention of Mother-to-Child Transmission).</a:t>
            </a:r>
          </a:p>
        </p:txBody>
      </p:sp>
    </p:spTree>
    <p:extLst>
      <p:ext uri="{BB962C8B-B14F-4D97-AF65-F5344CB8AC3E}">
        <p14:creationId xmlns:p14="http://schemas.microsoft.com/office/powerpoint/2010/main" val="14555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AI-generated content may be incorrect.">
            <a:extLst>
              <a:ext uri="{FF2B5EF4-FFF2-40B4-BE49-F238E27FC236}">
                <a16:creationId xmlns:a16="http://schemas.microsoft.com/office/drawing/2014/main" id="{24D35F06-1F83-712E-D28A-FEA67F789972}"/>
              </a:ext>
            </a:extLst>
          </p:cNvPr>
          <p:cNvPicPr>
            <a:picLocks noGrp="1" noChangeAspect="1"/>
          </p:cNvPicPr>
          <p:nvPr>
            <p:ph idx="1"/>
          </p:nvPr>
        </p:nvPicPr>
        <p:blipFill>
          <a:blip r:embed="rId3"/>
          <a:stretch>
            <a:fillRect/>
          </a:stretch>
        </p:blipFill>
        <p:spPr>
          <a:xfrm>
            <a:off x="6920866" y="191070"/>
            <a:ext cx="3899534" cy="5779955"/>
          </a:xfrm>
        </p:spPr>
      </p:pic>
      <p:pic>
        <p:nvPicPr>
          <p:cNvPr id="7" name="Picture 6" descr="A computer screen shot of a program&#10;&#10;AI-generated content may be incorrect.">
            <a:extLst>
              <a:ext uri="{FF2B5EF4-FFF2-40B4-BE49-F238E27FC236}">
                <a16:creationId xmlns:a16="http://schemas.microsoft.com/office/drawing/2014/main" id="{62592027-F072-3CA2-CA40-659BF1D68134}"/>
              </a:ext>
            </a:extLst>
          </p:cNvPr>
          <p:cNvPicPr>
            <a:picLocks noChangeAspect="1"/>
          </p:cNvPicPr>
          <p:nvPr/>
        </p:nvPicPr>
        <p:blipFill>
          <a:blip r:embed="rId4"/>
          <a:stretch>
            <a:fillRect/>
          </a:stretch>
        </p:blipFill>
        <p:spPr>
          <a:xfrm>
            <a:off x="174552" y="5138461"/>
            <a:ext cx="6397209" cy="166512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9D176CFC-EA70-89B2-952B-091DE206D4D8}"/>
              </a:ext>
            </a:extLst>
          </p:cNvPr>
          <p:cNvPicPr>
            <a:picLocks noChangeAspect="1"/>
          </p:cNvPicPr>
          <p:nvPr/>
        </p:nvPicPr>
        <p:blipFill>
          <a:blip r:embed="rId5"/>
          <a:stretch>
            <a:fillRect/>
          </a:stretch>
        </p:blipFill>
        <p:spPr>
          <a:xfrm>
            <a:off x="-4396" y="0"/>
            <a:ext cx="6746314" cy="5138461"/>
          </a:xfrm>
          <a:prstGeom prst="rect">
            <a:avLst/>
          </a:prstGeom>
        </p:spPr>
      </p:pic>
    </p:spTree>
    <p:extLst>
      <p:ext uri="{BB962C8B-B14F-4D97-AF65-F5344CB8AC3E}">
        <p14:creationId xmlns:p14="http://schemas.microsoft.com/office/powerpoint/2010/main" val="3421124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1663</TotalTime>
  <Words>1711</Words>
  <Application>Microsoft Macintosh PowerPoint</Application>
  <PresentationFormat>Widescreen</PresentationFormat>
  <Paragraphs>147</Paragraphs>
  <Slides>42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Aptos Display</vt:lpstr>
      <vt:lpstr>Arial</vt:lpstr>
      <vt:lpstr>Cambria Math</vt:lpstr>
      <vt:lpstr>Helvetica</vt:lpstr>
      <vt:lpstr>Office Theme</vt:lpstr>
      <vt:lpstr>Efficiency of HIV services in Nigeria: Determinants of unit cost variation of HIV counseling and testing and prevention of mother-to-child transmission interventions</vt:lpstr>
      <vt:lpstr>Brief  Summary</vt:lpstr>
      <vt:lpstr>Key Findings</vt:lpstr>
      <vt:lpstr>Unit cost estimation </vt:lpstr>
      <vt:lpstr>PowerPoint Presentation</vt:lpstr>
      <vt:lpstr>Estimation of weighted unit costs </vt:lpstr>
      <vt:lpstr>PowerPoint Presentation</vt:lpstr>
      <vt:lpstr>A Series of Replication Code👽</vt:lpstr>
      <vt:lpstr>PowerPoint Presentation</vt:lpstr>
      <vt:lpstr>PowerPoint Presentation</vt:lpstr>
      <vt:lpstr>PowerPoint Presentation</vt:lpstr>
      <vt:lpstr>PowerPoint Presentation</vt:lpstr>
      <vt:lpstr>PowerPoint Presentation</vt:lpstr>
      <vt:lpstr>PowerPoint Presentation</vt:lpstr>
      <vt:lpstr>Figure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haining Yuan</dc:creator>
  <cp:lastModifiedBy>haining Yuan</cp:lastModifiedBy>
  <cp:revision>9</cp:revision>
  <dcterms:created xsi:type="dcterms:W3CDTF">2025-04-18T16:49:56Z</dcterms:created>
  <dcterms:modified xsi:type="dcterms:W3CDTF">2025-04-20T16:39:21Z</dcterms:modified>
</cp:coreProperties>
</file>